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91"/>
  </p:notesMasterIdLst>
  <p:sldIdLst>
    <p:sldId id="362" r:id="rId2"/>
    <p:sldId id="258" r:id="rId3"/>
    <p:sldId id="363" r:id="rId4"/>
    <p:sldId id="256" r:id="rId5"/>
    <p:sldId id="366" r:id="rId6"/>
    <p:sldId id="364" r:id="rId7"/>
    <p:sldId id="365" r:id="rId8"/>
    <p:sldId id="335" r:id="rId9"/>
    <p:sldId id="278" r:id="rId10"/>
    <p:sldId id="279" r:id="rId11"/>
    <p:sldId id="332" r:id="rId12"/>
    <p:sldId id="331" r:id="rId13"/>
    <p:sldId id="280" r:id="rId14"/>
    <p:sldId id="281" r:id="rId15"/>
    <p:sldId id="286" r:id="rId16"/>
    <p:sldId id="285" r:id="rId17"/>
    <p:sldId id="283" r:id="rId18"/>
    <p:sldId id="277" r:id="rId19"/>
    <p:sldId id="282" r:id="rId20"/>
    <p:sldId id="284" r:id="rId21"/>
    <p:sldId id="336" r:id="rId22"/>
    <p:sldId id="325" r:id="rId23"/>
    <p:sldId id="287" r:id="rId24"/>
    <p:sldId id="288" r:id="rId25"/>
    <p:sldId id="289" r:id="rId26"/>
    <p:sldId id="358" r:id="rId27"/>
    <p:sldId id="339" r:id="rId28"/>
    <p:sldId id="294" r:id="rId29"/>
    <p:sldId id="324" r:id="rId30"/>
    <p:sldId id="293" r:id="rId31"/>
    <p:sldId id="295" r:id="rId32"/>
    <p:sldId id="296" r:id="rId33"/>
    <p:sldId id="322" r:id="rId34"/>
    <p:sldId id="299" r:id="rId35"/>
    <p:sldId id="333" r:id="rId36"/>
    <p:sldId id="327" r:id="rId37"/>
    <p:sldId id="329" r:id="rId38"/>
    <p:sldId id="359" r:id="rId39"/>
    <p:sldId id="360" r:id="rId40"/>
    <p:sldId id="361" r:id="rId41"/>
    <p:sldId id="321" r:id="rId42"/>
    <p:sldId id="326" r:id="rId43"/>
    <p:sldId id="330" r:id="rId44"/>
    <p:sldId id="368" r:id="rId45"/>
    <p:sldId id="367" r:id="rId46"/>
    <p:sldId id="369" r:id="rId47"/>
    <p:sldId id="372" r:id="rId48"/>
    <p:sldId id="370" r:id="rId49"/>
    <p:sldId id="371" r:id="rId50"/>
    <p:sldId id="374" r:id="rId51"/>
    <p:sldId id="376" r:id="rId52"/>
    <p:sldId id="377" r:id="rId53"/>
    <p:sldId id="378" r:id="rId54"/>
    <p:sldId id="380" r:id="rId55"/>
    <p:sldId id="382" r:id="rId56"/>
    <p:sldId id="383" r:id="rId57"/>
    <p:sldId id="381" r:id="rId58"/>
    <p:sldId id="384" r:id="rId59"/>
    <p:sldId id="275" r:id="rId60"/>
    <p:sldId id="276" r:id="rId61"/>
    <p:sldId id="386" r:id="rId62"/>
    <p:sldId id="387" r:id="rId63"/>
    <p:sldId id="388" r:id="rId64"/>
    <p:sldId id="389" r:id="rId65"/>
    <p:sldId id="390" r:id="rId66"/>
    <p:sldId id="391" r:id="rId67"/>
    <p:sldId id="385" r:id="rId68"/>
    <p:sldId id="392" r:id="rId69"/>
    <p:sldId id="393" r:id="rId70"/>
    <p:sldId id="394" r:id="rId71"/>
    <p:sldId id="395" r:id="rId72"/>
    <p:sldId id="397" r:id="rId73"/>
    <p:sldId id="396" r:id="rId74"/>
    <p:sldId id="399" r:id="rId75"/>
    <p:sldId id="398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273" r:id="rId85"/>
    <p:sldId id="409" r:id="rId86"/>
    <p:sldId id="410" r:id="rId87"/>
    <p:sldId id="408" r:id="rId88"/>
    <p:sldId id="411" r:id="rId89"/>
    <p:sldId id="412" r:id="rId90"/>
  </p:sldIdLst>
  <p:sldSz cx="9144000" cy="6858000" type="screen4x3"/>
  <p:notesSz cx="6858000" cy="9144000"/>
  <p:embeddedFontLst>
    <p:embeddedFont>
      <p:font typeface="나눔바른고딕" panose="020B0603020101020101" pitchFamily="34" charset="-127"/>
      <p:regular r:id="rId92"/>
      <p:bold r:id="rId93"/>
    </p:embeddedFont>
    <p:embeddedFont>
      <p:font typeface="나눔스퀘어 ExtraBold" panose="020B0600000101010101" pitchFamily="34" charset="-127"/>
      <p:bold r:id="rId94"/>
    </p:embeddedFont>
    <p:embeddedFont>
      <p:font typeface="NanumBarunGothic" panose="020B0603020101020101" pitchFamily="34" charset="-127"/>
      <p:regular r:id="rId95"/>
      <p:bold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898"/>
    <a:srgbClr val="DA7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341" autoAdjust="0"/>
  </p:normalViewPr>
  <p:slideViewPr>
    <p:cSldViewPr snapToGrid="0" snapToObjects="1">
      <p:cViewPr varScale="1">
        <p:scale>
          <a:sx n="119" d="100"/>
          <a:sy n="119" d="100"/>
        </p:scale>
        <p:origin x="1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4T22:34:2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32,'0'0'0,"0"0"0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4DB4A-3B61-1D40-A883-0D3435F69278}" type="datetimeFigureOut">
              <a:rPr kumimoji="1" lang="ko-Kore-KR" altLang="en-US" smtClean="0"/>
              <a:t>2020. 10. 18.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EA4F3-F0DF-8246-8369-DA0EB4D23C9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700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소프트웨어와 마찬가지로</a:t>
            </a:r>
            <a:r>
              <a:rPr lang="en-US" altLang="ko-KR" dirty="0"/>
              <a:t>, </a:t>
            </a:r>
            <a:r>
              <a:rPr lang="ko-KR" altLang="en-US" dirty="0"/>
              <a:t>현실에서 영감을 얻어 전산화 시킨 기술</a:t>
            </a:r>
            <a:endParaRPr lang="en-US" altLang="ko-KR" dirty="0"/>
          </a:p>
          <a:p>
            <a:r>
              <a:rPr lang="ko-KR" altLang="en-US" dirty="0"/>
              <a:t>인감도장</a:t>
            </a:r>
            <a:r>
              <a:rPr lang="en-US" altLang="ko-KR" dirty="0"/>
              <a:t>, </a:t>
            </a:r>
            <a:r>
              <a:rPr lang="ko-KR" altLang="en-US" dirty="0"/>
              <a:t>복사된 계약서</a:t>
            </a:r>
            <a:r>
              <a:rPr lang="en-US" altLang="ko-KR" dirty="0"/>
              <a:t>, </a:t>
            </a:r>
            <a:r>
              <a:rPr lang="ko-KR" altLang="en-US" dirty="0"/>
              <a:t>할인</a:t>
            </a:r>
            <a:r>
              <a:rPr lang="en-US" altLang="ko-KR" dirty="0"/>
              <a:t>, </a:t>
            </a:r>
            <a:r>
              <a:rPr lang="ko-KR" altLang="en-US" dirty="0"/>
              <a:t>간인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20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토스 사건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44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비트코인의</a:t>
            </a:r>
            <a:r>
              <a:rPr lang="ko-KR" altLang="en-US" dirty="0"/>
              <a:t> 실험은 사실상 실패가 아닌가</a:t>
            </a:r>
            <a:r>
              <a:rPr lang="en-US" altLang="ko-KR" dirty="0"/>
              <a:t>(</a:t>
            </a:r>
            <a:r>
              <a:rPr lang="ko-KR" altLang="en-US" dirty="0"/>
              <a:t>개인 사견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2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840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msp</a:t>
            </a:r>
            <a:r>
              <a:rPr lang="en-US" altLang="ko-KR" dirty="0"/>
              <a:t>, </a:t>
            </a:r>
            <a:r>
              <a:rPr lang="en-US" altLang="ko-KR" dirty="0" err="1"/>
              <a:t>tls</a:t>
            </a:r>
            <a:r>
              <a:rPr lang="en-US" altLang="ko-KR" dirty="0"/>
              <a:t> </a:t>
            </a:r>
            <a:r>
              <a:rPr lang="ko-KR" altLang="en-US" dirty="0"/>
              <a:t>폴더 설명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0388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0400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0517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 결과 설명해주기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8750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스크립트 실행 결과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5479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스크립트 실행 결과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EA4F3-F0DF-8246-8369-DA0EB4D23C9B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078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계약서를 쓰는 </a:t>
            </a:r>
            <a:r>
              <a:rPr lang="en-US" altLang="ko-KR" dirty="0"/>
              <a:t>5</a:t>
            </a:r>
            <a:r>
              <a:rPr lang="ko-KR" altLang="en-US" dirty="0"/>
              <a:t>명의 사람</a:t>
            </a:r>
            <a:r>
              <a:rPr lang="en-US" altLang="ko-KR" dirty="0"/>
              <a:t>. </a:t>
            </a:r>
            <a:r>
              <a:rPr lang="ko-KR" altLang="en-US" dirty="0" err="1"/>
              <a:t>예전같으면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네이버에서 쓰자＂ 그러 계약서는 네이버가 가지고</a:t>
            </a:r>
            <a:r>
              <a:rPr lang="en-US" altLang="ko-KR" dirty="0"/>
              <a:t>? </a:t>
            </a:r>
            <a:r>
              <a:rPr lang="ko-KR" altLang="en-US" dirty="0"/>
              <a:t>아니면 너네 컴퓨터에서 쓰자</a:t>
            </a:r>
            <a:r>
              <a:rPr lang="en-US" altLang="ko-KR" dirty="0"/>
              <a:t>, </a:t>
            </a:r>
            <a:r>
              <a:rPr lang="ko-KR" altLang="en-US" dirty="0"/>
              <a:t>그러면 계약서는 걔 컴퓨터에만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8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PKI </a:t>
            </a:r>
            <a:r>
              <a:rPr lang="ko-KR" altLang="en-US" dirty="0"/>
              <a:t>공인인증서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98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문서 진본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063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복권 점수 찍듯이 찍는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91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돈의</a:t>
            </a:r>
            <a:r>
              <a:rPr kumimoji="1" lang="ko-KR" altLang="en-US" dirty="0"/>
              <a:t> 본질에 대한 얘기 하기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5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공개키</a:t>
            </a:r>
            <a:r>
              <a:rPr lang="en-US" altLang="ko-KR" dirty="0"/>
              <a:t>/</a:t>
            </a:r>
            <a:r>
              <a:rPr lang="ko-KR" altLang="en-US" dirty="0"/>
              <a:t>개인키 암호화 사용을 가지고 프라이버시로 주장하는 경우가 있지만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‘</a:t>
            </a:r>
            <a:r>
              <a:rPr lang="ko-KR" altLang="en-US" dirty="0"/>
              <a:t>자기 자신임</a:t>
            </a:r>
            <a:r>
              <a:rPr lang="en-US" altLang="ko-KR" dirty="0"/>
              <a:t>’</a:t>
            </a:r>
            <a:r>
              <a:rPr lang="ko-KR" altLang="en-US" dirty="0"/>
              <a:t>을 검증하기 위한 기술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같은 기술인 공인인증서</a:t>
            </a:r>
            <a:r>
              <a:rPr lang="en-US" altLang="ko-KR" dirty="0"/>
              <a:t>/</a:t>
            </a:r>
            <a:r>
              <a:rPr lang="ko-KR" altLang="en-US" dirty="0"/>
              <a:t>인감도장을 쓴다고 무조건 프라이버시가 보장된다</a:t>
            </a:r>
            <a:r>
              <a:rPr lang="en-US" altLang="ko-KR" dirty="0"/>
              <a:t>? </a:t>
            </a:r>
            <a:r>
              <a:rPr lang="ko-KR" altLang="en-US" dirty="0"/>
              <a:t>오히려 반대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6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해치랩스</a:t>
            </a:r>
            <a:r>
              <a:rPr lang="ko-KR" altLang="en-US" dirty="0"/>
              <a:t> 대표의 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841E4-341F-438F-B354-5139197600E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1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289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019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437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47" y="136525"/>
            <a:ext cx="8780106" cy="106712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>
            <a:lvl1pPr>
              <a:spcBef>
                <a:spcPts val="1800"/>
              </a:spcBef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958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504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514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047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7761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039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818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74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1947" y="136524"/>
            <a:ext cx="8780106" cy="1065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947" y="1353101"/>
            <a:ext cx="8780106" cy="4847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194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60645" y="6356351"/>
            <a:ext cx="4422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4653" y="63538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B17312C-92EF-4044-B80D-4B720914BA0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310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53657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8953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3430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795463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230.png"/><Relationship Id="rId4" Type="http://schemas.openxmlformats.org/officeDocument/2006/relationships/image" Target="../media/image14.svg"/><Relationship Id="rId9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230.png"/><Relationship Id="rId4" Type="http://schemas.openxmlformats.org/officeDocument/2006/relationships/image" Target="../media/image14.svg"/><Relationship Id="rId9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glan.com/online-tools/rsa-encryption-decryption" TargetMode="External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14.svg"/><Relationship Id="rId9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0.svg"/><Relationship Id="rId3" Type="http://schemas.openxmlformats.org/officeDocument/2006/relationships/image" Target="../media/image36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35.png"/><Relationship Id="rId5" Type="http://schemas.openxmlformats.org/officeDocument/2006/relationships/image" Target="../media/image38.png"/><Relationship Id="rId15" Type="http://schemas.openxmlformats.org/officeDocument/2006/relationships/image" Target="../media/image41.svg"/><Relationship Id="rId10" Type="http://schemas.openxmlformats.org/officeDocument/2006/relationships/image" Target="../media/image14.svg"/><Relationship Id="rId4" Type="http://schemas.openxmlformats.org/officeDocument/2006/relationships/image" Target="../media/image37.svg"/><Relationship Id="rId9" Type="http://schemas.openxmlformats.org/officeDocument/2006/relationships/image" Target="../media/image13.png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4.sv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3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5.svg"/><Relationship Id="rId10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5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svg"/><Relationship Id="rId3" Type="http://schemas.openxmlformats.org/officeDocument/2006/relationships/image" Target="../media/image3.svg"/><Relationship Id="rId7" Type="http://schemas.openxmlformats.org/officeDocument/2006/relationships/image" Target="../media/image60.sv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2.svg"/><Relationship Id="rId5" Type="http://schemas.openxmlformats.org/officeDocument/2006/relationships/image" Target="../media/image58.svg"/><Relationship Id="rId10" Type="http://schemas.openxmlformats.org/officeDocument/2006/relationships/image" Target="../media/image51.png"/><Relationship Id="rId4" Type="http://schemas.openxmlformats.org/officeDocument/2006/relationships/image" Target="../media/image57.png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svg"/><Relationship Id="rId3" Type="http://schemas.openxmlformats.org/officeDocument/2006/relationships/image" Target="../media/image3.svg"/><Relationship Id="rId7" Type="http://schemas.openxmlformats.org/officeDocument/2006/relationships/image" Target="../media/image60.sv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2.svg"/><Relationship Id="rId5" Type="http://schemas.openxmlformats.org/officeDocument/2006/relationships/image" Target="../media/image58.svg"/><Relationship Id="rId10" Type="http://schemas.openxmlformats.org/officeDocument/2006/relationships/image" Target="../media/image51.png"/><Relationship Id="rId4" Type="http://schemas.openxmlformats.org/officeDocument/2006/relationships/image" Target="../media/image57.png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slstorestorage.blob.core.windows.net/wslblob/wsl_update_x64.msi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cs.docker.com/get-docker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291AB-3021-410D-9CCD-114BA981B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/>
              <a:t>하이퍼레저</a:t>
            </a:r>
            <a:r>
              <a:rPr lang="ko-KR" altLang="en-US" sz="4800" dirty="0"/>
              <a:t> 패브릭 기반의 </a:t>
            </a:r>
            <a:r>
              <a:rPr lang="ko-KR" altLang="en-US" sz="4800" dirty="0" err="1"/>
              <a:t>프라이빗</a:t>
            </a:r>
            <a:r>
              <a:rPr lang="ko-KR" altLang="en-US" sz="4800" dirty="0"/>
              <a:t> 블록체인 개발 과정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0CDF8E-805A-465A-8A89-7CBF6C6245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ko-KR" altLang="en-US" dirty="0"/>
              <a:t>㈜</a:t>
            </a:r>
            <a:endParaRPr lang="en-US" altLang="ko-KR" dirty="0"/>
          </a:p>
          <a:p>
            <a:r>
              <a:rPr lang="ko-KR" altLang="en-US" dirty="0"/>
              <a:t>안  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3D2AF-2D01-491E-8472-A6C689CB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D5CB6-851E-4542-A794-F9F536A0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1BCDC4-7697-4499-9B5E-2B7693D4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0585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ED46C0F9-FEAD-4F31-BDF8-D220CEA70D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E0820E1E-F9B7-40DF-BF9C-47D8158169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D9505900-9941-4C21-B713-D66BBB765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5" name="내용 개체 틀 28" descr="키">
            <a:extLst>
              <a:ext uri="{FF2B5EF4-FFF2-40B4-BE49-F238E27FC236}">
                <a16:creationId xmlns:a16="http://schemas.microsoft.com/office/drawing/2014/main" id="{6AD4E28F-0B69-44B7-BCCD-2EA9B822A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6" name="내용 개체 틀 28" descr="키">
            <a:extLst>
              <a:ext uri="{FF2B5EF4-FFF2-40B4-BE49-F238E27FC236}">
                <a16:creationId xmlns:a16="http://schemas.microsoft.com/office/drawing/2014/main" id="{81109F7E-048F-4EE5-AC4F-D809E551B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ED46C0F9-FEAD-4F31-BDF8-D220CEA70D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E0820E1E-F9B7-40DF-BF9C-47D8158169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D9505900-9941-4C21-B713-D66BBB765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5" name="내용 개체 틀 28" descr="키">
            <a:extLst>
              <a:ext uri="{FF2B5EF4-FFF2-40B4-BE49-F238E27FC236}">
                <a16:creationId xmlns:a16="http://schemas.microsoft.com/office/drawing/2014/main" id="{6AD4E28F-0B69-44B7-BCCD-2EA9B822A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6" name="내용 개체 틀 28" descr="키">
            <a:extLst>
              <a:ext uri="{FF2B5EF4-FFF2-40B4-BE49-F238E27FC236}">
                <a16:creationId xmlns:a16="http://schemas.microsoft.com/office/drawing/2014/main" id="{81109F7E-048F-4EE5-AC4F-D809E551B2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F4E2D5C0-EB14-46BB-B73C-EB3BCEDB95C8}"/>
              </a:ext>
            </a:extLst>
          </p:cNvPr>
          <p:cNvSpPr/>
          <p:nvPr/>
        </p:nvSpPr>
        <p:spPr>
          <a:xfrm>
            <a:off x="1672017" y="3471651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614EC45-3456-435D-BAFF-BFEAA5B19FE2}"/>
              </a:ext>
            </a:extLst>
          </p:cNvPr>
          <p:cNvSpPr/>
          <p:nvPr/>
        </p:nvSpPr>
        <p:spPr>
          <a:xfrm>
            <a:off x="5099529" y="2354219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898DC8F-252E-49EB-83E6-FEDB76B9C6EC}"/>
              </a:ext>
            </a:extLst>
          </p:cNvPr>
          <p:cNvSpPr/>
          <p:nvPr/>
        </p:nvSpPr>
        <p:spPr>
          <a:xfrm>
            <a:off x="7240555" y="3439904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734002D-368A-4F2A-B51F-F8B4F32E0F7E}"/>
              </a:ext>
            </a:extLst>
          </p:cNvPr>
          <p:cNvSpPr/>
          <p:nvPr/>
        </p:nvSpPr>
        <p:spPr>
          <a:xfrm>
            <a:off x="2576373" y="5473675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8CE278F-DF0E-431D-9F4C-85F1FD18B91B}"/>
              </a:ext>
            </a:extLst>
          </p:cNvPr>
          <p:cNvSpPr/>
          <p:nvPr/>
        </p:nvSpPr>
        <p:spPr>
          <a:xfrm>
            <a:off x="6302139" y="5501107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2F3BCA-A0D4-45CB-A4F0-D27729F2F493}"/>
              </a:ext>
            </a:extLst>
          </p:cNvPr>
          <p:cNvSpPr txBox="1"/>
          <p:nvPr/>
        </p:nvSpPr>
        <p:spPr>
          <a:xfrm>
            <a:off x="3914664" y="3726056"/>
            <a:ext cx="146706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인감도장</a:t>
            </a:r>
          </a:p>
        </p:txBody>
      </p:sp>
    </p:spTree>
    <p:extLst>
      <p:ext uri="{BB962C8B-B14F-4D97-AF65-F5344CB8AC3E}">
        <p14:creationId xmlns:p14="http://schemas.microsoft.com/office/powerpoint/2010/main" val="191215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12EB7D82-E87F-4869-9738-0DF0AA0C5BFC}"/>
              </a:ext>
            </a:extLst>
          </p:cNvPr>
          <p:cNvSpPr/>
          <p:nvPr/>
        </p:nvSpPr>
        <p:spPr>
          <a:xfrm>
            <a:off x="2545985" y="322545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3550E18-AC31-4A71-9C74-95868E7DF4C1}"/>
              </a:ext>
            </a:extLst>
          </p:cNvPr>
          <p:cNvSpPr/>
          <p:nvPr/>
        </p:nvSpPr>
        <p:spPr>
          <a:xfrm>
            <a:off x="3651581" y="220970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B74EAC7-D82B-4A43-B9E6-2038DE45E824}"/>
              </a:ext>
            </a:extLst>
          </p:cNvPr>
          <p:cNvSpPr/>
          <p:nvPr/>
        </p:nvSpPr>
        <p:spPr>
          <a:xfrm>
            <a:off x="5892903" y="3204595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6BBB1F8-991E-488F-BB74-331FDCED1C65}"/>
              </a:ext>
            </a:extLst>
          </p:cNvPr>
          <p:cNvSpPr/>
          <p:nvPr/>
        </p:nvSpPr>
        <p:spPr>
          <a:xfrm>
            <a:off x="3450341" y="5227482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3BC6A3C-F4C9-4069-8ABD-37FC0890CAB7}"/>
              </a:ext>
            </a:extLst>
          </p:cNvPr>
          <p:cNvSpPr/>
          <p:nvPr/>
        </p:nvSpPr>
        <p:spPr>
          <a:xfrm>
            <a:off x="4966523" y="5209003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097B92FA-9F39-4B44-9C24-0A9970615C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5683056" y="62157"/>
            <a:ext cx="3409526" cy="259822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96EC53-0281-4640-ADB4-5C88BF80A80B}"/>
              </a:ext>
            </a:extLst>
          </p:cNvPr>
          <p:cNvSpPr txBox="1"/>
          <p:nvPr/>
        </p:nvSpPr>
        <p:spPr>
          <a:xfrm>
            <a:off x="3553989" y="3726056"/>
            <a:ext cx="218842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복사된 계약서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EC4EA06-722B-4755-BBE4-886A71F1E1D4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648199" y="2585720"/>
            <a:ext cx="1493521" cy="1140336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DD6651E-BDAD-4200-A25A-1F215535A603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4648199" y="2585720"/>
            <a:ext cx="3220721" cy="1140336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내용 개체 틀 28" descr="키">
            <a:extLst>
              <a:ext uri="{FF2B5EF4-FFF2-40B4-BE49-F238E27FC236}">
                <a16:creationId xmlns:a16="http://schemas.microsoft.com/office/drawing/2014/main" id="{F76D962E-CE17-43A7-884C-7E2084E592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46" name="내용 개체 틀 28" descr="키">
            <a:extLst>
              <a:ext uri="{FF2B5EF4-FFF2-40B4-BE49-F238E27FC236}">
                <a16:creationId xmlns:a16="http://schemas.microsoft.com/office/drawing/2014/main" id="{758DDC82-9BA6-45B7-9185-62D5A0816E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48" name="내용 개체 틀 28" descr="키">
            <a:extLst>
              <a:ext uri="{FF2B5EF4-FFF2-40B4-BE49-F238E27FC236}">
                <a16:creationId xmlns:a16="http://schemas.microsoft.com/office/drawing/2014/main" id="{79619102-4F1A-4BCF-B598-8A8195EE09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14517B9F-D954-4B89-9E1B-8F8AD57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66BCF9D6-D566-46FC-B153-6AB2D3ECD6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5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90463C78-6FFE-4E78-9B36-6C4404D655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5683056" y="62157"/>
            <a:ext cx="3409526" cy="2598221"/>
          </a:xfrm>
          <a:prstGeom prst="rect">
            <a:avLst/>
          </a:prstGeom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94217B41-5D74-45D4-9579-17DD7048E6DE}"/>
              </a:ext>
            </a:extLst>
          </p:cNvPr>
          <p:cNvSpPr/>
          <p:nvPr/>
        </p:nvSpPr>
        <p:spPr>
          <a:xfrm>
            <a:off x="2545985" y="322545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5267C05-FCCE-4B1D-8495-7A47564E46FA}"/>
              </a:ext>
            </a:extLst>
          </p:cNvPr>
          <p:cNvSpPr/>
          <p:nvPr/>
        </p:nvSpPr>
        <p:spPr>
          <a:xfrm>
            <a:off x="3651581" y="2209708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6C644A3-B068-4C16-A073-A36B3563FCF4}"/>
              </a:ext>
            </a:extLst>
          </p:cNvPr>
          <p:cNvSpPr/>
          <p:nvPr/>
        </p:nvSpPr>
        <p:spPr>
          <a:xfrm>
            <a:off x="5892903" y="3204595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CD1A372-C8DD-4EA5-A5EC-5F949530C2A2}"/>
              </a:ext>
            </a:extLst>
          </p:cNvPr>
          <p:cNvSpPr/>
          <p:nvPr/>
        </p:nvSpPr>
        <p:spPr>
          <a:xfrm>
            <a:off x="3450341" y="5227482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5718B04-F172-4B40-BD6C-FC27D63AD9E2}"/>
              </a:ext>
            </a:extLst>
          </p:cNvPr>
          <p:cNvSpPr/>
          <p:nvPr/>
        </p:nvSpPr>
        <p:spPr>
          <a:xfrm>
            <a:off x="4966523" y="5209003"/>
            <a:ext cx="818471" cy="79102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04F488B-1AB0-4435-82EA-6683A84CD963}"/>
              </a:ext>
            </a:extLst>
          </p:cNvPr>
          <p:cNvCxnSpPr>
            <a:cxnSpLocks/>
          </p:cNvCxnSpPr>
          <p:nvPr/>
        </p:nvCxnSpPr>
        <p:spPr>
          <a:xfrm>
            <a:off x="4235265" y="3014294"/>
            <a:ext cx="343551" cy="69409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08B08FE-D175-4D1A-AB00-E65AF8C66786}"/>
              </a:ext>
            </a:extLst>
          </p:cNvPr>
          <p:cNvSpPr txBox="1"/>
          <p:nvPr/>
        </p:nvSpPr>
        <p:spPr>
          <a:xfrm>
            <a:off x="4235265" y="3726056"/>
            <a:ext cx="82586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합의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8B745EA-CEDF-4E40-8EAD-05F357AC8376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382096" y="3767550"/>
            <a:ext cx="853169" cy="220116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14AB233-D1DB-4172-AEDF-E7A402DEDDB2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3859577" y="4196518"/>
            <a:ext cx="585597" cy="103096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D0EB1F8-73C2-4077-BEE4-37069958078F}"/>
              </a:ext>
            </a:extLst>
          </p:cNvPr>
          <p:cNvCxnSpPr>
            <a:cxnSpLocks/>
          </p:cNvCxnSpPr>
          <p:nvPr/>
        </p:nvCxnSpPr>
        <p:spPr>
          <a:xfrm flipH="1" flipV="1">
            <a:off x="4868268" y="4221124"/>
            <a:ext cx="385716" cy="96899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C902BD0-001D-4124-B642-E89E1D6CC832}"/>
              </a:ext>
            </a:extLst>
          </p:cNvPr>
          <p:cNvCxnSpPr>
            <a:cxnSpLocks/>
            <a:stCxn id="65" idx="2"/>
            <a:endCxn id="69" idx="3"/>
          </p:cNvCxnSpPr>
          <p:nvPr/>
        </p:nvCxnSpPr>
        <p:spPr>
          <a:xfrm flipH="1">
            <a:off x="5061132" y="3600109"/>
            <a:ext cx="831771" cy="387557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3C72176-2033-4542-8E99-DD8D5AE44130}"/>
              </a:ext>
            </a:extLst>
          </p:cNvPr>
          <p:cNvCxnSpPr>
            <a:cxnSpLocks/>
          </p:cNvCxnSpPr>
          <p:nvPr/>
        </p:nvCxnSpPr>
        <p:spPr>
          <a:xfrm flipH="1">
            <a:off x="4879412" y="1457415"/>
            <a:ext cx="2361143" cy="2295278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내용 개체 틀 28" descr="키">
            <a:extLst>
              <a:ext uri="{FF2B5EF4-FFF2-40B4-BE49-F238E27FC236}">
                <a16:creationId xmlns:a16="http://schemas.microsoft.com/office/drawing/2014/main" id="{884D9207-89E3-4A5D-964C-E1938BE148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48" name="내용 개체 틀 28" descr="키">
            <a:extLst>
              <a:ext uri="{FF2B5EF4-FFF2-40B4-BE49-F238E27FC236}">
                <a16:creationId xmlns:a16="http://schemas.microsoft.com/office/drawing/2014/main" id="{E6368ECE-CCA4-4374-B348-7A81464B1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49" name="내용 개체 틀 28" descr="키">
            <a:extLst>
              <a:ext uri="{FF2B5EF4-FFF2-40B4-BE49-F238E27FC236}">
                <a16:creationId xmlns:a16="http://schemas.microsoft.com/office/drawing/2014/main" id="{C708A0BF-E833-4992-A02F-E4ADFD089F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1" name="내용 개체 틀 28" descr="키">
            <a:extLst>
              <a:ext uri="{FF2B5EF4-FFF2-40B4-BE49-F238E27FC236}">
                <a16:creationId xmlns:a16="http://schemas.microsoft.com/office/drawing/2014/main" id="{3745923B-E097-4BCE-9979-CD0D6E5B2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52758F98-FB66-4BA6-940A-9264E07AF9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9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3C5C1-F8CB-41D8-BAF7-A68BEF1F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0601B9-FDED-489E-8992-87DA3870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5FD70-12A9-4F31-AD8B-34746B530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9E1E1-48CB-478F-BD2B-C056539D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B56262C0-914E-45A0-87B0-98600095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1838739"/>
            <a:ext cx="914400" cy="91440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A5E6DB1A-D73B-4E0E-8B8D-814F92837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56" y="2863139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3669BDFB-BEF1-494B-AC48-EA9FD250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2863139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A0970BFC-6936-4177-9E70-A3F2869D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1755" y="4906415"/>
            <a:ext cx="914400" cy="91440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AE483CEA-7460-4DCC-9A3A-50DE0C3D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356" y="4906415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24555FB9-2401-4165-9DAD-53B2D4E33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5597" y="3138123"/>
            <a:ext cx="639416" cy="639416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921BDF2C-BEDE-4406-A40F-C9907710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8032" y="2113723"/>
            <a:ext cx="639416" cy="639416"/>
          </a:xfrm>
          <a:prstGeom prst="rect">
            <a:avLst/>
          </a:prstGeom>
        </p:spPr>
      </p:pic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472579F2-AC63-4470-B206-65B9893F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044" y="3138123"/>
            <a:ext cx="639416" cy="639416"/>
          </a:xfrm>
          <a:prstGeom prst="rect">
            <a:avLst/>
          </a:prstGeom>
        </p:spPr>
      </p:pic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1368D3E8-EF69-45A3-A75F-E63B64D23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8523" y="5181399"/>
            <a:ext cx="639416" cy="639416"/>
          </a:xfrm>
          <a:prstGeom prst="rect">
            <a:avLst/>
          </a:prstGeom>
        </p:spPr>
      </p:pic>
      <p:pic>
        <p:nvPicPr>
          <p:cNvPr id="16" name="그래픽 15" descr="사용자">
            <a:extLst>
              <a:ext uri="{FF2B5EF4-FFF2-40B4-BE49-F238E27FC236}">
                <a16:creationId xmlns:a16="http://schemas.microsoft.com/office/drawing/2014/main" id="{CB2CEC08-2EFF-48CB-9706-3383257E8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32" y="5181399"/>
            <a:ext cx="639416" cy="639416"/>
          </a:xfrm>
          <a:prstGeom prst="rect">
            <a:avLst/>
          </a:prstGeo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B17323CB-B5AA-49B8-9FC0-70FC5AC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" name="내용 개체 틀 17" descr="문서">
            <a:extLst>
              <a:ext uri="{FF2B5EF4-FFF2-40B4-BE49-F238E27FC236}">
                <a16:creationId xmlns:a16="http://schemas.microsoft.com/office/drawing/2014/main" id="{150B87C5-4635-420E-A96C-860F5B8F4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6995" y="3308543"/>
            <a:ext cx="584754" cy="584754"/>
          </a:xfrm>
          <a:prstGeom prst="rect">
            <a:avLst/>
          </a:prstGeom>
        </p:spPr>
      </p:pic>
      <p:pic>
        <p:nvPicPr>
          <p:cNvPr id="21" name="내용 개체 틀 17" descr="문서">
            <a:extLst>
              <a:ext uri="{FF2B5EF4-FFF2-40B4-BE49-F238E27FC236}">
                <a16:creationId xmlns:a16="http://schemas.microsoft.com/office/drawing/2014/main" id="{8EE33237-A4CE-4CCF-8326-168C25E34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8588" y="2317675"/>
            <a:ext cx="584754" cy="584754"/>
          </a:xfrm>
          <a:prstGeom prst="rect">
            <a:avLst/>
          </a:prstGeom>
        </p:spPr>
      </p:pic>
      <p:pic>
        <p:nvPicPr>
          <p:cNvPr id="22" name="내용 개체 틀 17" descr="문서">
            <a:extLst>
              <a:ext uri="{FF2B5EF4-FFF2-40B4-BE49-F238E27FC236}">
                <a16:creationId xmlns:a16="http://schemas.microsoft.com/office/drawing/2014/main" id="{3EC7BEA2-49CA-4403-A94F-930AE299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9762" y="3320339"/>
            <a:ext cx="584754" cy="584754"/>
          </a:xfrm>
          <a:prstGeom prst="rect">
            <a:avLst/>
          </a:prstGeom>
        </p:spPr>
      </p:pic>
      <p:pic>
        <p:nvPicPr>
          <p:cNvPr id="23" name="내용 개체 틀 17" descr="문서">
            <a:extLst>
              <a:ext uri="{FF2B5EF4-FFF2-40B4-BE49-F238E27FC236}">
                <a16:creationId xmlns:a16="http://schemas.microsoft.com/office/drawing/2014/main" id="{E64896EE-56E2-4C38-A6B9-7DFBF9C1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3094" y="5311937"/>
            <a:ext cx="584754" cy="584754"/>
          </a:xfrm>
          <a:prstGeom prst="rect">
            <a:avLst/>
          </a:prstGeom>
        </p:spPr>
      </p:pic>
      <p:pic>
        <p:nvPicPr>
          <p:cNvPr id="24" name="내용 개체 틀 17" descr="문서">
            <a:extLst>
              <a:ext uri="{FF2B5EF4-FFF2-40B4-BE49-F238E27FC236}">
                <a16:creationId xmlns:a16="http://schemas.microsoft.com/office/drawing/2014/main" id="{02A68CCC-F6E5-4936-AD1E-C64322B04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1985" y="5311937"/>
            <a:ext cx="584754" cy="584754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93C46B-21C5-480B-8683-909C384CB936}"/>
              </a:ext>
            </a:extLst>
          </p:cNvPr>
          <p:cNvCxnSpPr/>
          <p:nvPr/>
        </p:nvCxnSpPr>
        <p:spPr>
          <a:xfrm>
            <a:off x="3392556" y="3457831"/>
            <a:ext cx="251128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1CC4A9C-48EF-41B9-AD39-050AC71531E0}"/>
              </a:ext>
            </a:extLst>
          </p:cNvPr>
          <p:cNvCxnSpPr>
            <a:cxnSpLocks/>
          </p:cNvCxnSpPr>
          <p:nvPr/>
        </p:nvCxnSpPr>
        <p:spPr>
          <a:xfrm>
            <a:off x="4693888" y="2812297"/>
            <a:ext cx="893560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1B9DAF-158A-4D91-93A7-ECC66F7F9584}"/>
              </a:ext>
            </a:extLst>
          </p:cNvPr>
          <p:cNvCxnSpPr>
            <a:cxnSpLocks/>
          </p:cNvCxnSpPr>
          <p:nvPr/>
        </p:nvCxnSpPr>
        <p:spPr>
          <a:xfrm flipH="1">
            <a:off x="3732245" y="2812297"/>
            <a:ext cx="740652" cy="21572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1F2963-2D4B-45E2-B912-FAFC394B806F}"/>
              </a:ext>
            </a:extLst>
          </p:cNvPr>
          <p:cNvCxnSpPr>
            <a:cxnSpLocks/>
          </p:cNvCxnSpPr>
          <p:nvPr/>
        </p:nvCxnSpPr>
        <p:spPr>
          <a:xfrm flipH="1">
            <a:off x="3869396" y="5191338"/>
            <a:ext cx="147052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ABFD45-10CE-4883-841D-95512D123F03}"/>
              </a:ext>
            </a:extLst>
          </p:cNvPr>
          <p:cNvCxnSpPr>
            <a:cxnSpLocks/>
          </p:cNvCxnSpPr>
          <p:nvPr/>
        </p:nvCxnSpPr>
        <p:spPr>
          <a:xfrm>
            <a:off x="3145735" y="3900356"/>
            <a:ext cx="445419" cy="106920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A71393-5BB4-43C4-9841-F78D77041B37}"/>
              </a:ext>
            </a:extLst>
          </p:cNvPr>
          <p:cNvCxnSpPr>
            <a:cxnSpLocks/>
          </p:cNvCxnSpPr>
          <p:nvPr/>
        </p:nvCxnSpPr>
        <p:spPr>
          <a:xfrm flipH="1">
            <a:off x="5728539" y="3925086"/>
            <a:ext cx="510194" cy="104447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68EA804-0905-4A53-85C4-A5F4D1320F3D}"/>
              </a:ext>
            </a:extLst>
          </p:cNvPr>
          <p:cNvCxnSpPr>
            <a:cxnSpLocks/>
          </p:cNvCxnSpPr>
          <p:nvPr/>
        </p:nvCxnSpPr>
        <p:spPr>
          <a:xfrm flipV="1">
            <a:off x="3251749" y="2863139"/>
            <a:ext cx="462856" cy="485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8A2AB8-BB8A-46C4-8ABC-6B93E8C0908E}"/>
              </a:ext>
            </a:extLst>
          </p:cNvPr>
          <p:cNvCxnSpPr>
            <a:cxnSpLocks/>
          </p:cNvCxnSpPr>
          <p:nvPr/>
        </p:nvCxnSpPr>
        <p:spPr>
          <a:xfrm flipH="1" flipV="1">
            <a:off x="5514070" y="2812297"/>
            <a:ext cx="530580" cy="46782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14:cNvPr>
              <p14:cNvContentPartPr/>
              <p14:nvPr/>
            </p14:nvContentPartPr>
            <p14:xfrm>
              <a:off x="2700822" y="2859668"/>
              <a:ext cx="360" cy="3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2F2AC4C0-7E52-49FD-A048-FCE36A3EAE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91822" y="28506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8E91D61-8B36-4347-8930-379FCDC7687E}"/>
              </a:ext>
            </a:extLst>
          </p:cNvPr>
          <p:cNvCxnSpPr>
            <a:cxnSpLocks/>
          </p:cNvCxnSpPr>
          <p:nvPr/>
        </p:nvCxnSpPr>
        <p:spPr>
          <a:xfrm>
            <a:off x="3251749" y="3746144"/>
            <a:ext cx="2177928" cy="122342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BAF1311-38A1-4955-B75D-F3D58F007190}"/>
              </a:ext>
            </a:extLst>
          </p:cNvPr>
          <p:cNvCxnSpPr>
            <a:cxnSpLocks/>
          </p:cNvCxnSpPr>
          <p:nvPr/>
        </p:nvCxnSpPr>
        <p:spPr>
          <a:xfrm flipV="1">
            <a:off x="3885471" y="3685648"/>
            <a:ext cx="2053159" cy="138509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33C954A-A9C7-4FE0-A946-C174889FAF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7" t="3528" r="3136" b="13195"/>
          <a:stretch/>
        </p:blipFill>
        <p:spPr>
          <a:xfrm>
            <a:off x="7005476" y="78861"/>
            <a:ext cx="1947572" cy="2903600"/>
          </a:xfrm>
          <a:prstGeom prst="rect">
            <a:avLst/>
          </a:prstGeom>
        </p:spPr>
      </p:pic>
      <p:pic>
        <p:nvPicPr>
          <p:cNvPr id="35" name="내용 개체 틀 17" descr="문서">
            <a:extLst>
              <a:ext uri="{FF2B5EF4-FFF2-40B4-BE49-F238E27FC236}">
                <a16:creationId xmlns:a16="http://schemas.microsoft.com/office/drawing/2014/main" id="{71D64A34-9BC4-4D50-8C79-A2DC977F9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2435" y="3956144"/>
            <a:ext cx="584754" cy="584754"/>
          </a:xfrm>
          <a:prstGeom prst="rect">
            <a:avLst/>
          </a:prstGeom>
        </p:spPr>
      </p:pic>
      <p:pic>
        <p:nvPicPr>
          <p:cNvPr id="36" name="내용 개체 틀 17" descr="문서">
            <a:extLst>
              <a:ext uri="{FF2B5EF4-FFF2-40B4-BE49-F238E27FC236}">
                <a16:creationId xmlns:a16="http://schemas.microsoft.com/office/drawing/2014/main" id="{F1264DF8-DDA6-4475-87B1-112164EB6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6512" y="3956144"/>
            <a:ext cx="584754" cy="584754"/>
          </a:xfrm>
          <a:prstGeom prst="rect">
            <a:avLst/>
          </a:prstGeom>
        </p:spPr>
      </p:pic>
      <p:pic>
        <p:nvPicPr>
          <p:cNvPr id="38" name="내용 개체 틀 17" descr="문서">
            <a:extLst>
              <a:ext uri="{FF2B5EF4-FFF2-40B4-BE49-F238E27FC236}">
                <a16:creationId xmlns:a16="http://schemas.microsoft.com/office/drawing/2014/main" id="{56F119DA-985D-48AF-9DA5-36C0FDD8F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0375" y="3956144"/>
            <a:ext cx="584754" cy="58475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9B4E10F-42E6-4058-8100-BDC5BB40C613}"/>
              </a:ext>
            </a:extLst>
          </p:cNvPr>
          <p:cNvCxnSpPr>
            <a:cxnSpLocks/>
            <a:endCxn id="38" idx="1"/>
          </p:cNvCxnSpPr>
          <p:nvPr/>
        </p:nvCxnSpPr>
        <p:spPr>
          <a:xfrm flipH="1" flipV="1">
            <a:off x="7150375" y="4248521"/>
            <a:ext cx="123464" cy="1293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F34BA87-4487-46C5-B3C8-1DC35C9B2969}"/>
              </a:ext>
            </a:extLst>
          </p:cNvPr>
          <p:cNvCxnSpPr>
            <a:cxnSpLocks/>
          </p:cNvCxnSpPr>
          <p:nvPr/>
        </p:nvCxnSpPr>
        <p:spPr>
          <a:xfrm>
            <a:off x="6676512" y="4248521"/>
            <a:ext cx="166579" cy="12936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E967A8A4-AF0E-41EA-99DE-060192060AC2}"/>
              </a:ext>
            </a:extLst>
          </p:cNvPr>
          <p:cNvSpPr/>
          <p:nvPr/>
        </p:nvSpPr>
        <p:spPr>
          <a:xfrm>
            <a:off x="6568742" y="4103703"/>
            <a:ext cx="284014" cy="27449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B998FC3-5624-4DF5-90AA-090A3B616F80}"/>
              </a:ext>
            </a:extLst>
          </p:cNvPr>
          <p:cNvSpPr/>
          <p:nvPr/>
        </p:nvSpPr>
        <p:spPr>
          <a:xfrm>
            <a:off x="7080817" y="4117743"/>
            <a:ext cx="284014" cy="274491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6625C4-9A51-4E18-80DC-74F3385F2ACF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6710749" y="1666661"/>
            <a:ext cx="1151104" cy="2437042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40D6EA9-B09F-493A-8BB1-BD046C0FA425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7222824" y="1729409"/>
            <a:ext cx="748360" cy="2388334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3" name="내용 개체 틀 28" descr="키">
            <a:extLst>
              <a:ext uri="{FF2B5EF4-FFF2-40B4-BE49-F238E27FC236}">
                <a16:creationId xmlns:a16="http://schemas.microsoft.com/office/drawing/2014/main" id="{11622A9F-E97E-4839-A1A9-F9EDD1F094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69990" y="3553808"/>
            <a:ext cx="563220" cy="563220"/>
          </a:xfrm>
          <a:prstGeom prst="rect">
            <a:avLst/>
          </a:prstGeom>
        </p:spPr>
      </p:pic>
      <p:pic>
        <p:nvPicPr>
          <p:cNvPr id="45" name="내용 개체 틀 28" descr="키">
            <a:extLst>
              <a:ext uri="{FF2B5EF4-FFF2-40B4-BE49-F238E27FC236}">
                <a16:creationId xmlns:a16="http://schemas.microsoft.com/office/drawing/2014/main" id="{8773B55F-F86F-463A-9EF8-27E904DFAC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7762" y="5615081"/>
            <a:ext cx="563220" cy="563220"/>
          </a:xfrm>
          <a:prstGeom prst="rect">
            <a:avLst/>
          </a:prstGeom>
        </p:spPr>
      </p:pic>
      <p:pic>
        <p:nvPicPr>
          <p:cNvPr id="52" name="내용 개체 틀 28" descr="키">
            <a:extLst>
              <a:ext uri="{FF2B5EF4-FFF2-40B4-BE49-F238E27FC236}">
                <a16:creationId xmlns:a16="http://schemas.microsoft.com/office/drawing/2014/main" id="{DCB12890-4627-4610-B49F-10D3341AB1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7630" y="5615081"/>
            <a:ext cx="563220" cy="563220"/>
          </a:xfrm>
          <a:prstGeom prst="rect">
            <a:avLst/>
          </a:prstGeom>
        </p:spPr>
      </p:pic>
      <p:pic>
        <p:nvPicPr>
          <p:cNvPr id="55" name="내용 개체 틀 28" descr="키">
            <a:extLst>
              <a:ext uri="{FF2B5EF4-FFF2-40B4-BE49-F238E27FC236}">
                <a16:creationId xmlns:a16="http://schemas.microsoft.com/office/drawing/2014/main" id="{780B724B-A2F9-41FC-ADE7-946F233963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67781" y="3571805"/>
            <a:ext cx="563220" cy="563220"/>
          </a:xfrm>
          <a:prstGeom prst="rect">
            <a:avLst/>
          </a:prstGeom>
        </p:spPr>
      </p:pic>
      <p:pic>
        <p:nvPicPr>
          <p:cNvPr id="56" name="내용 개체 틀 28" descr="키">
            <a:extLst>
              <a:ext uri="{FF2B5EF4-FFF2-40B4-BE49-F238E27FC236}">
                <a16:creationId xmlns:a16="http://schemas.microsoft.com/office/drawing/2014/main" id="{15C7CB3A-4CA6-49AF-B065-3E2DEDA517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13938" y="2520691"/>
            <a:ext cx="563220" cy="56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9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6669E-E55A-448E-B923-CBE6B7F6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E645A-07B1-4C53-8AA7-733DB899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부동산 계약서 구성요소</a:t>
            </a:r>
            <a:endParaRPr lang="en-US" altLang="ko-KR" dirty="0"/>
          </a:p>
          <a:p>
            <a:pPr lvl="1"/>
            <a:r>
              <a:rPr lang="ko-KR" altLang="en-US" b="1" dirty="0"/>
              <a:t>인감도장</a:t>
            </a:r>
            <a:r>
              <a:rPr lang="en-US" altLang="ko-KR" dirty="0"/>
              <a:t>: </a:t>
            </a:r>
            <a:r>
              <a:rPr lang="ko-KR" altLang="en-US" dirty="0"/>
              <a:t>내가 바로 내가 맞는 것을 증명</a:t>
            </a:r>
            <a:endParaRPr lang="en-US" altLang="ko-KR" dirty="0"/>
          </a:p>
          <a:p>
            <a:pPr lvl="1"/>
            <a:r>
              <a:rPr lang="ko-KR" altLang="en-US" b="1" dirty="0"/>
              <a:t>참여자 숫자만큼 복사한 계약서</a:t>
            </a:r>
            <a:r>
              <a:rPr lang="en-US" altLang="ko-KR" dirty="0"/>
              <a:t>: </a:t>
            </a:r>
            <a:r>
              <a:rPr lang="ko-KR" altLang="en-US" dirty="0"/>
              <a:t>실제 데이터</a:t>
            </a:r>
            <a:endParaRPr lang="en-US" altLang="ko-KR" dirty="0"/>
          </a:p>
          <a:p>
            <a:pPr lvl="1"/>
            <a:r>
              <a:rPr lang="ko-KR" altLang="en-US" b="1" dirty="0"/>
              <a:t>할인</a:t>
            </a:r>
            <a:r>
              <a:rPr lang="en-US" altLang="ko-KR" dirty="0"/>
              <a:t>: </a:t>
            </a:r>
            <a:r>
              <a:rPr lang="ko-KR" altLang="en-US" dirty="0"/>
              <a:t>참여자들 각각이 갖고 있는 데이터가 모두 동일함을 확인</a:t>
            </a:r>
          </a:p>
          <a:p>
            <a:pPr lvl="1"/>
            <a:r>
              <a:rPr lang="ko-KR" altLang="en-US" b="1" dirty="0"/>
              <a:t>간인</a:t>
            </a:r>
            <a:r>
              <a:rPr lang="en-US" altLang="ko-KR" dirty="0"/>
              <a:t>: </a:t>
            </a:r>
            <a:r>
              <a:rPr lang="ko-KR" altLang="en-US" dirty="0"/>
              <a:t>데이터의 순서가 중간에 </a:t>
            </a:r>
            <a:r>
              <a:rPr lang="ko-KR" altLang="en-US" dirty="0" err="1"/>
              <a:t>위변조되지</a:t>
            </a:r>
            <a:r>
              <a:rPr lang="ko-KR" altLang="en-US" dirty="0"/>
              <a:t> 않음을 확인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381AE-EDE2-4F5D-9C84-69667E51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DC425-C874-4CB3-AA04-7867F062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EDBDC-C4D1-4A8F-8616-BACFC20B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D50D42-7A0B-4C32-B922-C8B3181A1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08" y="3093993"/>
            <a:ext cx="5670584" cy="32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6669E-E55A-448E-B923-CBE6B7F6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E645A-07B1-4C53-8AA7-733DB899E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인감도장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공개키</a:t>
            </a:r>
            <a:r>
              <a:rPr lang="en-US" altLang="ko-KR" dirty="0">
                <a:solidFill>
                  <a:srgbClr val="00B0F0"/>
                </a:solidFill>
              </a:rPr>
              <a:t>/</a:t>
            </a:r>
            <a:r>
              <a:rPr lang="ko-KR" altLang="en-US" dirty="0">
                <a:solidFill>
                  <a:srgbClr val="00B0F0"/>
                </a:solidFill>
              </a:rPr>
              <a:t>개인키 기술 </a:t>
            </a:r>
            <a:r>
              <a:rPr lang="en-US" altLang="ko-KR" dirty="0">
                <a:solidFill>
                  <a:srgbClr val="00B0F0"/>
                </a:solidFill>
              </a:rPr>
              <a:t>(PKI)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부동산 계약서의 </a:t>
            </a:r>
            <a:r>
              <a:rPr lang="ko-KR" altLang="en-US" b="1" dirty="0">
                <a:solidFill>
                  <a:srgbClr val="00B0F0"/>
                </a:solidFill>
              </a:rPr>
              <a:t>인감도장</a:t>
            </a:r>
            <a:endParaRPr lang="en-US" altLang="ko-KR" b="1" dirty="0">
              <a:solidFill>
                <a:srgbClr val="00B0F0"/>
              </a:solidFill>
            </a:endParaRPr>
          </a:p>
          <a:p>
            <a:pPr lvl="2"/>
            <a:r>
              <a:rPr lang="ko-KR" altLang="en-US" dirty="0"/>
              <a:t>정부가 보장해줌 </a:t>
            </a:r>
            <a:r>
              <a:rPr lang="en-US" altLang="ko-KR" dirty="0"/>
              <a:t>(</a:t>
            </a:r>
            <a:r>
              <a:rPr lang="ko-KR" altLang="en-US" dirty="0"/>
              <a:t>인감 등록</a:t>
            </a:r>
            <a:r>
              <a:rPr lang="en-US" altLang="ko-KR" dirty="0"/>
              <a:t>, </a:t>
            </a:r>
            <a:r>
              <a:rPr lang="ko-KR" altLang="en-US" dirty="0"/>
              <a:t>인감증명서 등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블록체인의 인감도장</a:t>
            </a:r>
            <a:r>
              <a:rPr lang="en-US" altLang="ko-KR" dirty="0"/>
              <a:t>: </a:t>
            </a:r>
            <a:r>
              <a:rPr lang="ko-KR" altLang="en-US" dirty="0"/>
              <a:t>공개키</a:t>
            </a:r>
            <a:r>
              <a:rPr lang="en-US" altLang="ko-KR" dirty="0"/>
              <a:t>/</a:t>
            </a:r>
            <a:r>
              <a:rPr lang="ko-KR" altLang="en-US" dirty="0"/>
              <a:t>개인키</a:t>
            </a:r>
            <a:endParaRPr lang="en-US" altLang="ko-KR" dirty="0"/>
          </a:p>
          <a:p>
            <a:pPr lvl="2"/>
            <a:r>
              <a:rPr lang="ko-KR" altLang="en-US" dirty="0"/>
              <a:t>개인키로 문서를 암호화</a:t>
            </a:r>
            <a:endParaRPr lang="en-US" altLang="ko-KR" dirty="0"/>
          </a:p>
          <a:p>
            <a:pPr lvl="2"/>
            <a:r>
              <a:rPr lang="ko-KR" altLang="en-US" dirty="0"/>
              <a:t>쌍을 이루는 공개키만으로 풀 수 있음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해당 개인키를 갖고 있는 사람이 보낸 문서가 맞는 것을 검증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공인인증서</a:t>
            </a:r>
            <a:r>
              <a:rPr lang="en-US" altLang="ko-KR" dirty="0"/>
              <a:t>”</a:t>
            </a:r>
            <a:r>
              <a:rPr lang="ko-KR" altLang="en-US" dirty="0"/>
              <a:t>의 기반 기술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381AE-EDE2-4F5D-9C84-69667E51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DC425-C874-4CB3-AA04-7867F062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2EDBDC-C4D1-4A8F-8616-BACFC20B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8" name="그래픽 7" descr="키">
            <a:extLst>
              <a:ext uri="{FF2B5EF4-FFF2-40B4-BE49-F238E27FC236}">
                <a16:creationId xmlns:a16="http://schemas.microsoft.com/office/drawing/2014/main" id="{E6A86A59-E5F6-47A2-996A-C0792D69E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1777" y="4488083"/>
            <a:ext cx="652787" cy="652787"/>
          </a:xfrm>
          <a:prstGeom prst="rect">
            <a:avLst/>
          </a:prstGeom>
        </p:spPr>
      </p:pic>
      <p:pic>
        <p:nvPicPr>
          <p:cNvPr id="12" name="그래픽 11" descr="계약">
            <a:extLst>
              <a:ext uri="{FF2B5EF4-FFF2-40B4-BE49-F238E27FC236}">
                <a16:creationId xmlns:a16="http://schemas.microsoft.com/office/drawing/2014/main" id="{7258749D-B82A-429B-8B83-BA102EA01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5140872"/>
            <a:ext cx="914400" cy="914400"/>
          </a:xfrm>
          <a:prstGeom prst="rect">
            <a:avLst/>
          </a:prstGeom>
        </p:spPr>
      </p:pic>
      <p:pic>
        <p:nvPicPr>
          <p:cNvPr id="13" name="그래픽 12" descr="키">
            <a:extLst>
              <a:ext uri="{FF2B5EF4-FFF2-40B4-BE49-F238E27FC236}">
                <a16:creationId xmlns:a16="http://schemas.microsoft.com/office/drawing/2014/main" id="{6D100721-BF8A-4EAA-A254-7E55AFFDF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5496" y="4488085"/>
            <a:ext cx="652787" cy="6527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12BB6A-13DE-476E-8C71-8EF7F3713ECD}"/>
              </a:ext>
            </a:extLst>
          </p:cNvPr>
          <p:cNvSpPr/>
          <p:nvPr/>
        </p:nvSpPr>
        <p:spPr>
          <a:xfrm>
            <a:off x="2639412" y="4680778"/>
            <a:ext cx="708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A6F6800-311E-4038-A047-206031FD6878}"/>
              </a:ext>
            </a:extLst>
          </p:cNvPr>
          <p:cNvSpPr/>
          <p:nvPr/>
        </p:nvSpPr>
        <p:spPr>
          <a:xfrm>
            <a:off x="5727493" y="4675978"/>
            <a:ext cx="708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공개키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83517A-0EA7-4AAC-A0E5-288846D383D3}"/>
              </a:ext>
            </a:extLst>
          </p:cNvPr>
          <p:cNvSpPr/>
          <p:nvPr/>
        </p:nvSpPr>
        <p:spPr>
          <a:xfrm>
            <a:off x="4328932" y="5677382"/>
            <a:ext cx="486136" cy="2314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DDA58BCE-C56B-428C-A23F-7E47922305DF}"/>
              </a:ext>
            </a:extLst>
          </p:cNvPr>
          <p:cNvCxnSpPr>
            <a:stCxn id="13" idx="2"/>
            <a:endCxn id="16" idx="1"/>
          </p:cNvCxnSpPr>
          <p:nvPr/>
        </p:nvCxnSpPr>
        <p:spPr>
          <a:xfrm rot="16200000" flipH="1">
            <a:off x="3649283" y="5113479"/>
            <a:ext cx="652257" cy="707042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80805FF-DCD3-47D2-9A85-750EE404FC79}"/>
              </a:ext>
            </a:extLst>
          </p:cNvPr>
          <p:cNvCxnSpPr>
            <a:cxnSpLocks/>
            <a:stCxn id="8" idx="2"/>
            <a:endCxn id="16" idx="3"/>
          </p:cNvCxnSpPr>
          <p:nvPr/>
        </p:nvCxnSpPr>
        <p:spPr>
          <a:xfrm rot="5400000">
            <a:off x="4800491" y="5155448"/>
            <a:ext cx="652259" cy="623103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791E4-D06C-48A5-B717-8A1C1AF38B22}"/>
              </a:ext>
            </a:extLst>
          </p:cNvPr>
          <p:cNvSpPr/>
          <p:nvPr/>
        </p:nvSpPr>
        <p:spPr>
          <a:xfrm>
            <a:off x="2639412" y="5824439"/>
            <a:ext cx="1779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서명</a:t>
            </a:r>
            <a:b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문서 내용에 대한 암호화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59E2CB-AD4A-4F75-87A5-E77F158086AB}"/>
              </a:ext>
            </a:extLst>
          </p:cNvPr>
          <p:cNvSpPr/>
          <p:nvPr/>
        </p:nvSpPr>
        <p:spPr>
          <a:xfrm>
            <a:off x="5029200" y="5833768"/>
            <a:ext cx="708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검증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595F0-68FF-D74B-AF56-B01E63F9533C}"/>
              </a:ext>
            </a:extLst>
          </p:cNvPr>
          <p:cNvSpPr txBox="1"/>
          <p:nvPr/>
        </p:nvSpPr>
        <p:spPr>
          <a:xfrm>
            <a:off x="7890604" y="6055271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b="1" dirty="0">
                <a:hlinkClick r:id="rId8"/>
              </a:rPr>
              <a:t>온라인 데모</a:t>
            </a:r>
            <a:endParaRPr kumimoji="1" lang="ko-Kore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227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해시 기술 </a:t>
            </a:r>
            <a:r>
              <a:rPr lang="en-US" altLang="ko-KR" dirty="0">
                <a:solidFill>
                  <a:srgbClr val="00B0F0"/>
                </a:solidFill>
              </a:rPr>
              <a:t>(Hash)</a:t>
            </a:r>
          </a:p>
          <a:p>
            <a:pPr lvl="1"/>
            <a:r>
              <a:rPr lang="ko-KR" altLang="en-US" dirty="0"/>
              <a:t>해시</a:t>
            </a:r>
            <a:endParaRPr lang="en-US" altLang="ko-KR" dirty="0"/>
          </a:p>
          <a:p>
            <a:pPr lvl="2"/>
            <a:r>
              <a:rPr lang="ko-KR" altLang="en-US" dirty="0"/>
              <a:t>단방향 암호화 기술</a:t>
            </a:r>
            <a:endParaRPr lang="en-US" altLang="ko-KR" dirty="0"/>
          </a:p>
          <a:p>
            <a:pPr lvl="2"/>
            <a:r>
              <a:rPr lang="ko-KR" altLang="en-US" dirty="0"/>
              <a:t>특정 문서를 복구 불가능한 문자열로 암호화해줌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원래는 비밀번호 저장</a:t>
            </a:r>
            <a:r>
              <a:rPr lang="en-US" altLang="ko-KR" dirty="0"/>
              <a:t>, </a:t>
            </a:r>
            <a:r>
              <a:rPr lang="ko-KR" altLang="en-US" dirty="0"/>
              <a:t>문서 </a:t>
            </a:r>
            <a:r>
              <a:rPr lang="ko-KR" altLang="en-US" dirty="0" err="1"/>
              <a:t>위변조</a:t>
            </a:r>
            <a:r>
              <a:rPr lang="ko-KR" altLang="en-US" dirty="0"/>
              <a:t> 방지에 사용됨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596E41-AF59-49C1-9B19-025A07E3C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7" t="3528" r="3136" b="13195"/>
          <a:stretch/>
        </p:blipFill>
        <p:spPr>
          <a:xfrm>
            <a:off x="7014481" y="3429000"/>
            <a:ext cx="1947572" cy="29036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63F16A-8531-4200-89D1-6A189BDD866F}"/>
              </a:ext>
            </a:extLst>
          </p:cNvPr>
          <p:cNvSpPr/>
          <p:nvPr/>
        </p:nvSpPr>
        <p:spPr>
          <a:xfrm>
            <a:off x="144238" y="2986709"/>
            <a:ext cx="6760415" cy="1818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14891-BB1C-49C0-9EB9-41C6A83D298D}"/>
              </a:ext>
            </a:extLst>
          </p:cNvPr>
          <p:cNvSpPr txBox="1"/>
          <p:nvPr/>
        </p:nvSpPr>
        <p:spPr>
          <a:xfrm>
            <a:off x="211369" y="3220567"/>
            <a:ext cx="1264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Hello, World!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D0821-2F8A-48E0-AA74-646A26C9405E}"/>
              </a:ext>
            </a:extLst>
          </p:cNvPr>
          <p:cNvSpPr/>
          <p:nvPr/>
        </p:nvSpPr>
        <p:spPr>
          <a:xfrm>
            <a:off x="2360645" y="3112845"/>
            <a:ext cx="4422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DFFD6021BB2BD5B0AF676290809EC3A53191DD81C7F70A4B28688A362182986F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747D3-0DED-4EBD-BB56-0A3B92F37CA8}"/>
              </a:ext>
            </a:extLst>
          </p:cNvPr>
          <p:cNvSpPr txBox="1"/>
          <p:nvPr/>
        </p:nvSpPr>
        <p:spPr>
          <a:xfrm>
            <a:off x="211369" y="4239521"/>
            <a:ext cx="1304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Hello, World?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C04094-FB1A-4310-BF4B-C3FA85CDC154}"/>
              </a:ext>
            </a:extLst>
          </p:cNvPr>
          <p:cNvSpPr/>
          <p:nvPr/>
        </p:nvSpPr>
        <p:spPr>
          <a:xfrm>
            <a:off x="2360645" y="4131799"/>
            <a:ext cx="44227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F16C3BB0532537ACD5B2E418F2B1235B29181E35CFFEE7CC29D84DE4A1D62E4D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494C7C-46FA-471E-A521-DB6A9F17C7F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475882" y="3374455"/>
            <a:ext cx="8847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7835B02-C0C4-43F1-8EA7-585B018ABEB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1515957" y="4393409"/>
            <a:ext cx="84468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9958ED-7716-4060-A03F-6843FECA1298}"/>
              </a:ext>
            </a:extLst>
          </p:cNvPr>
          <p:cNvSpPr txBox="1"/>
          <p:nvPr/>
        </p:nvSpPr>
        <p:spPr>
          <a:xfrm>
            <a:off x="1625555" y="3066678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</a:t>
            </a:r>
            <a:r>
              <a:rPr lang="en-US" altLang="ko-KR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A3BF3D-C5AE-401A-ADF5-34E56C55A22A}"/>
              </a:ext>
            </a:extLst>
          </p:cNvPr>
          <p:cNvSpPr txBox="1"/>
          <p:nvPr/>
        </p:nvSpPr>
        <p:spPr>
          <a:xfrm>
            <a:off x="1628259" y="4092404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</a:t>
            </a:r>
            <a:r>
              <a:rPr lang="en-US" altLang="ko-KR" sz="1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52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해시 기술 </a:t>
            </a:r>
            <a:r>
              <a:rPr lang="en-US" altLang="ko-KR" dirty="0">
                <a:solidFill>
                  <a:srgbClr val="00B0F0"/>
                </a:solidFill>
              </a:rPr>
              <a:t>(Hash)</a:t>
            </a:r>
            <a:endParaRPr lang="en-US" altLang="ko-KR" dirty="0"/>
          </a:p>
          <a:p>
            <a:pPr lvl="1"/>
            <a:r>
              <a:rPr lang="ko-KR" altLang="en-US" dirty="0"/>
              <a:t>이전 데이터의 </a:t>
            </a:r>
            <a:r>
              <a:rPr lang="ko-KR" altLang="en-US" dirty="0" err="1"/>
              <a:t>해시값을</a:t>
            </a:r>
            <a:r>
              <a:rPr lang="ko-KR" altLang="en-US" dirty="0"/>
              <a:t> 함께 저장함</a:t>
            </a:r>
            <a:endParaRPr lang="en-US" altLang="ko-KR" dirty="0"/>
          </a:p>
          <a:p>
            <a:pPr lvl="1"/>
            <a:r>
              <a:rPr lang="ko-KR" altLang="en-US" dirty="0"/>
              <a:t>저장된 데이터를 위조하려면</a:t>
            </a:r>
            <a:r>
              <a:rPr lang="en-US" altLang="ko-KR" dirty="0"/>
              <a:t>, </a:t>
            </a:r>
            <a:r>
              <a:rPr lang="ko-KR" altLang="en-US" dirty="0"/>
              <a:t>그 뒤에 저장한 모든 데이터를 위조해야 함 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 err="1"/>
              <a:t>위변조가</a:t>
            </a:r>
            <a:r>
              <a:rPr lang="ko-KR" altLang="en-US" dirty="0"/>
              <a:t> 현실적으로 불가능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596E41-AF59-49C1-9B19-025A07E3C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7" t="3528" r="3136" b="13195"/>
          <a:stretch/>
        </p:blipFill>
        <p:spPr>
          <a:xfrm>
            <a:off x="7014481" y="3429000"/>
            <a:ext cx="1947572" cy="2903600"/>
          </a:xfrm>
          <a:prstGeom prst="rect">
            <a:avLst/>
          </a:prstGeom>
        </p:spPr>
      </p:pic>
      <p:pic>
        <p:nvPicPr>
          <p:cNvPr id="11" name="내용 개체 틀 17" descr="문서">
            <a:extLst>
              <a:ext uri="{FF2B5EF4-FFF2-40B4-BE49-F238E27FC236}">
                <a16:creationId xmlns:a16="http://schemas.microsoft.com/office/drawing/2014/main" id="{716C4B5A-23EF-4A10-B1FF-5B25FAB50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845" y="2835840"/>
            <a:ext cx="1813816" cy="18138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68958-74AE-42DD-99F9-F4352DC23EE5}"/>
              </a:ext>
            </a:extLst>
          </p:cNvPr>
          <p:cNvSpPr txBox="1"/>
          <p:nvPr/>
        </p:nvSpPr>
        <p:spPr>
          <a:xfrm>
            <a:off x="852686" y="4052958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6DE1405-004D-4F03-B82E-9A0A8C7D0301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1770820" y="3742747"/>
            <a:ext cx="1059101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내용 개체 틀 17" descr="문서">
            <a:extLst>
              <a:ext uri="{FF2B5EF4-FFF2-40B4-BE49-F238E27FC236}">
                <a16:creationId xmlns:a16="http://schemas.microsoft.com/office/drawing/2014/main" id="{A649BB78-AE40-4326-80BE-B69ED12D3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2384" y="2835840"/>
            <a:ext cx="1813816" cy="1813816"/>
          </a:xfrm>
          <a:prstGeom prst="rect">
            <a:avLst/>
          </a:prstGeom>
        </p:spPr>
      </p:pic>
      <p:pic>
        <p:nvPicPr>
          <p:cNvPr id="35" name="내용 개체 틀 17" descr="문서">
            <a:extLst>
              <a:ext uri="{FF2B5EF4-FFF2-40B4-BE49-F238E27FC236}">
                <a16:creationId xmlns:a16="http://schemas.microsoft.com/office/drawing/2014/main" id="{EF2FCE54-00CA-452C-ACE7-53D49F6CE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923" y="2835839"/>
            <a:ext cx="1813816" cy="181381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B97143-BD1F-4A03-98E3-E29242EBA4CD}"/>
              </a:ext>
            </a:extLst>
          </p:cNvPr>
          <p:cNvSpPr txBox="1"/>
          <p:nvPr/>
        </p:nvSpPr>
        <p:spPr>
          <a:xfrm>
            <a:off x="2970890" y="4052958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D41036B-DE7F-4FAA-99B1-B13302ABF84D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 flipV="1">
            <a:off x="3889024" y="3742747"/>
            <a:ext cx="1007919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D36ADAA-55D7-4623-B3C1-035BEF4AC58A}"/>
              </a:ext>
            </a:extLst>
          </p:cNvPr>
          <p:cNvSpPr txBox="1"/>
          <p:nvPr/>
        </p:nvSpPr>
        <p:spPr>
          <a:xfrm>
            <a:off x="5101189" y="4052958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367270F-A544-4F27-9601-8343BB989657}"/>
              </a:ext>
            </a:extLst>
          </p:cNvPr>
          <p:cNvCxnSpPr>
            <a:cxnSpLocks/>
            <a:endCxn id="42" idx="3"/>
          </p:cNvCxnSpPr>
          <p:nvPr/>
        </p:nvCxnSpPr>
        <p:spPr>
          <a:xfrm rot="10800000" flipV="1">
            <a:off x="6019322" y="3742747"/>
            <a:ext cx="560742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469D896-639F-41DE-884A-2944F1CA792B}"/>
              </a:ext>
            </a:extLst>
          </p:cNvPr>
          <p:cNvSpPr/>
          <p:nvPr/>
        </p:nvSpPr>
        <p:spPr>
          <a:xfrm>
            <a:off x="6623027" y="3482873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6BFE8E00-E8CA-4490-ADE1-34FFDD0D8CDE}"/>
              </a:ext>
            </a:extLst>
          </p:cNvPr>
          <p:cNvSpPr/>
          <p:nvPr/>
        </p:nvSpPr>
        <p:spPr>
          <a:xfrm>
            <a:off x="690770" y="4941990"/>
            <a:ext cx="1241964" cy="10982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정육면체 46">
            <a:extLst>
              <a:ext uri="{FF2B5EF4-FFF2-40B4-BE49-F238E27FC236}">
                <a16:creationId xmlns:a16="http://schemas.microsoft.com/office/drawing/2014/main" id="{45C718C3-B7A5-4C92-A444-7D53CD1362A8}"/>
              </a:ext>
            </a:extLst>
          </p:cNvPr>
          <p:cNvSpPr/>
          <p:nvPr/>
        </p:nvSpPr>
        <p:spPr>
          <a:xfrm>
            <a:off x="2775717" y="4941990"/>
            <a:ext cx="1307150" cy="10982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정육면체 47">
            <a:extLst>
              <a:ext uri="{FF2B5EF4-FFF2-40B4-BE49-F238E27FC236}">
                <a16:creationId xmlns:a16="http://schemas.microsoft.com/office/drawing/2014/main" id="{EB3DFAB6-7A52-4462-ADB0-B27A96A3C861}"/>
              </a:ext>
            </a:extLst>
          </p:cNvPr>
          <p:cNvSpPr/>
          <p:nvPr/>
        </p:nvSpPr>
        <p:spPr>
          <a:xfrm>
            <a:off x="4885702" y="4941990"/>
            <a:ext cx="1322258" cy="10982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D483927-8F40-4B1D-A37A-752099AA15B6}"/>
              </a:ext>
            </a:extLst>
          </p:cNvPr>
          <p:cNvSpPr/>
          <p:nvPr/>
        </p:nvSpPr>
        <p:spPr>
          <a:xfrm>
            <a:off x="1079704" y="4563562"/>
            <a:ext cx="464096" cy="35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FBF37611-72A5-4556-A8BB-ABD35911437B}"/>
              </a:ext>
            </a:extLst>
          </p:cNvPr>
          <p:cNvSpPr/>
          <p:nvPr/>
        </p:nvSpPr>
        <p:spPr>
          <a:xfrm>
            <a:off x="3240770" y="4563562"/>
            <a:ext cx="464096" cy="35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79970D0F-5861-4C98-BB83-9E1D34FFB221}"/>
              </a:ext>
            </a:extLst>
          </p:cNvPr>
          <p:cNvSpPr/>
          <p:nvPr/>
        </p:nvSpPr>
        <p:spPr>
          <a:xfrm>
            <a:off x="5358309" y="4563562"/>
            <a:ext cx="464096" cy="3531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E07680-F1BF-44F8-8AA1-F7820136B148}"/>
              </a:ext>
            </a:extLst>
          </p:cNvPr>
          <p:cNvSpPr txBox="1"/>
          <p:nvPr/>
        </p:nvSpPr>
        <p:spPr>
          <a:xfrm>
            <a:off x="798482" y="5665297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B6C3BD5F-D8EA-48D4-9F34-7EF021CACD0A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 flipV="1">
            <a:off x="1716616" y="5355086"/>
            <a:ext cx="1059101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10CF71-FF95-4974-943D-1C9C0E416401}"/>
              </a:ext>
            </a:extLst>
          </p:cNvPr>
          <p:cNvSpPr txBox="1"/>
          <p:nvPr/>
        </p:nvSpPr>
        <p:spPr>
          <a:xfrm>
            <a:off x="2916686" y="5665297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7872BDB5-04DE-4634-AACB-AACFFDD11D2D}"/>
              </a:ext>
            </a:extLst>
          </p:cNvPr>
          <p:cNvCxnSpPr>
            <a:cxnSpLocks/>
            <a:endCxn id="54" idx="3"/>
          </p:cNvCxnSpPr>
          <p:nvPr/>
        </p:nvCxnSpPr>
        <p:spPr>
          <a:xfrm rot="10800000" flipV="1">
            <a:off x="3834820" y="5355086"/>
            <a:ext cx="1007919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1B9C50F-6699-4DDC-A3DF-BFB1556AE4E3}"/>
              </a:ext>
            </a:extLst>
          </p:cNvPr>
          <p:cNvSpPr txBox="1"/>
          <p:nvPr/>
        </p:nvSpPr>
        <p:spPr>
          <a:xfrm>
            <a:off x="5046985" y="5665297"/>
            <a:ext cx="9181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해시값</a:t>
            </a:r>
            <a:endParaRPr lang="ko-KR" altLang="en-US" sz="14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8B98E64-78CA-4685-BD85-B55C0CAB911E}"/>
              </a:ext>
            </a:extLst>
          </p:cNvPr>
          <p:cNvCxnSpPr>
            <a:cxnSpLocks/>
            <a:endCxn id="56" idx="3"/>
          </p:cNvCxnSpPr>
          <p:nvPr/>
        </p:nvCxnSpPr>
        <p:spPr>
          <a:xfrm rot="10800000" flipV="1">
            <a:off x="5965118" y="5355086"/>
            <a:ext cx="560742" cy="464100"/>
          </a:xfrm>
          <a:prstGeom prst="bentConnector3">
            <a:avLst/>
          </a:prstGeom>
          <a:ln w="381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4543D15-2F01-477D-9E1B-D05C74E035FB}"/>
              </a:ext>
            </a:extLst>
          </p:cNvPr>
          <p:cNvSpPr/>
          <p:nvPr/>
        </p:nvSpPr>
        <p:spPr>
          <a:xfrm>
            <a:off x="6568823" y="5095212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...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B44FB75-94E0-469B-8306-4FCD94756769}"/>
              </a:ext>
            </a:extLst>
          </p:cNvPr>
          <p:cNvCxnSpPr>
            <a:cxnSpLocks/>
          </p:cNvCxnSpPr>
          <p:nvPr/>
        </p:nvCxnSpPr>
        <p:spPr>
          <a:xfrm flipH="1" flipV="1">
            <a:off x="5965118" y="4360735"/>
            <a:ext cx="1881825" cy="514408"/>
          </a:xfrm>
          <a:prstGeom prst="line">
            <a:avLst/>
          </a:prstGeom>
          <a:ln w="28575">
            <a:solidFill>
              <a:srgbClr val="FFC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819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r>
              <a:rPr lang="en-US" altLang="ko-KR" dirty="0">
                <a:solidFill>
                  <a:srgbClr val="00B0F0"/>
                </a:solidFill>
              </a:rPr>
              <a:t> (Consensus)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블록체인에서의 합의</a:t>
            </a:r>
            <a:r>
              <a:rPr lang="en-US" altLang="ko-KR" dirty="0"/>
              <a:t>: </a:t>
            </a:r>
            <a:r>
              <a:rPr lang="ko-KR" altLang="en-US" b="1" dirty="0"/>
              <a:t>참여자들 사이의 합의</a:t>
            </a:r>
            <a:endParaRPr lang="en-US" altLang="ko-KR" b="1" dirty="0"/>
          </a:p>
          <a:p>
            <a:pPr lvl="1"/>
            <a:r>
              <a:rPr lang="ko-KR" altLang="en-US" dirty="0"/>
              <a:t>그럼</a:t>
            </a:r>
            <a:r>
              <a:rPr lang="en-US" altLang="ko-KR" dirty="0"/>
              <a:t>... </a:t>
            </a:r>
            <a:r>
              <a:rPr lang="ko-KR" altLang="en-US" dirty="0"/>
              <a:t>참여자가 몇명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 err="1"/>
              <a:t>비트코인</a:t>
            </a:r>
            <a:r>
              <a:rPr lang="ko-KR" altLang="en-US" dirty="0"/>
              <a:t> 노드</a:t>
            </a:r>
            <a:r>
              <a:rPr lang="en-US" altLang="ko-KR" dirty="0"/>
              <a:t> 10,005 </a:t>
            </a:r>
            <a:r>
              <a:rPr lang="ko-KR" altLang="en-US" dirty="0"/>
              <a:t>개 </a:t>
            </a:r>
            <a:r>
              <a:rPr lang="en-US" altLang="ko-KR" dirty="0"/>
              <a:t>(2019</a:t>
            </a:r>
            <a:r>
              <a:rPr lang="ko-KR" altLang="en-US" dirty="0"/>
              <a:t>년 기준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이더리움</a:t>
            </a:r>
            <a:r>
              <a:rPr lang="ko-KR" altLang="en-US" dirty="0"/>
              <a:t> 노드 </a:t>
            </a:r>
            <a:r>
              <a:rPr lang="en-US" altLang="ko-KR" dirty="0"/>
              <a:t>7,598 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만명 </a:t>
            </a:r>
            <a:r>
              <a:rPr lang="ko-KR" altLang="en-US" dirty="0" err="1"/>
              <a:t>도장찍기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소프트웨어 서비스는 사람의 공간적 한계를 뛰어넘음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B42854-464E-426E-9992-B55230C4B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6420678" y="4340608"/>
            <a:ext cx="2723322" cy="20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0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410FD-E14B-4E5C-9C3F-08515E66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강사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E8F4B2-DD94-4104-B2CE-E7BFAF4A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ko-KR" altLang="en-US" dirty="0"/>
              <a:t>블록체인기반 소프트웨어 시스템 설계 및 개발 전문가</a:t>
            </a:r>
            <a:endParaRPr lang="en-US" altLang="ko-KR" dirty="0"/>
          </a:p>
          <a:p>
            <a:r>
              <a:rPr lang="ko-KR" altLang="en-US" dirty="0"/>
              <a:t>경력</a:t>
            </a:r>
            <a:endParaRPr lang="en-US" altLang="ko-KR" dirty="0"/>
          </a:p>
          <a:p>
            <a:pPr lvl="1"/>
            <a:r>
              <a:rPr lang="ko-KR" altLang="en-US" dirty="0" err="1"/>
              <a:t>빅픽처랩</a:t>
            </a:r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), CTO, 2018.5 ~ </a:t>
            </a:r>
            <a:r>
              <a:rPr lang="ko-KR" altLang="en-US" dirty="0"/>
              <a:t>현재</a:t>
            </a:r>
            <a:endParaRPr lang="en-US" altLang="ko-KR" dirty="0"/>
          </a:p>
          <a:p>
            <a:pPr lvl="1"/>
            <a:r>
              <a:rPr lang="en-US" altLang="ko-KR" dirty="0"/>
              <a:t>KAIST, </a:t>
            </a:r>
            <a:r>
              <a:rPr lang="ko-KR" altLang="en-US" dirty="0"/>
              <a:t>전산학부</a:t>
            </a:r>
            <a:r>
              <a:rPr lang="en-US" altLang="ko-KR" dirty="0"/>
              <a:t>, </a:t>
            </a:r>
            <a:r>
              <a:rPr lang="ko-KR" altLang="en-US" dirty="0"/>
              <a:t>박사과정</a:t>
            </a:r>
            <a:r>
              <a:rPr lang="en-US" altLang="ko-KR" dirty="0"/>
              <a:t>, 2012.3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현재</a:t>
            </a:r>
            <a:r>
              <a:rPr lang="en-US" altLang="ko-KR" dirty="0"/>
              <a:t>(...?)</a:t>
            </a:r>
          </a:p>
          <a:p>
            <a:pPr lvl="1"/>
            <a:r>
              <a:rPr lang="en-US" altLang="ko-KR" dirty="0"/>
              <a:t>CMU, MSIT-SE, </a:t>
            </a:r>
            <a:r>
              <a:rPr lang="ko-KR" altLang="en-US" dirty="0"/>
              <a:t>석사</a:t>
            </a:r>
            <a:r>
              <a:rPr lang="en-US" altLang="ko-KR" dirty="0"/>
              <a:t>, 2012</a:t>
            </a:r>
          </a:p>
          <a:p>
            <a:pPr lvl="1"/>
            <a:r>
              <a:rPr lang="en-US" altLang="ko-KR" dirty="0"/>
              <a:t>KAIST, </a:t>
            </a:r>
            <a:r>
              <a:rPr lang="ko-KR" altLang="en-US" dirty="0"/>
              <a:t>전산학과</a:t>
            </a:r>
            <a:r>
              <a:rPr lang="en-US" altLang="ko-KR" dirty="0"/>
              <a:t>, </a:t>
            </a:r>
            <a:r>
              <a:rPr lang="ko-KR" altLang="en-US" dirty="0"/>
              <a:t>학사</a:t>
            </a:r>
            <a:r>
              <a:rPr lang="en-US" altLang="ko-KR" dirty="0"/>
              <a:t>, 2010</a:t>
            </a:r>
          </a:p>
          <a:p>
            <a:r>
              <a:rPr lang="ko-KR" altLang="en-US" dirty="0"/>
              <a:t>대표 프로젝트</a:t>
            </a:r>
            <a:endParaRPr lang="en-US" altLang="ko-KR" dirty="0"/>
          </a:p>
          <a:p>
            <a:pPr lvl="1"/>
            <a:r>
              <a:rPr lang="ko-KR" altLang="en-US" b="1" dirty="0" err="1"/>
              <a:t>잇닷</a:t>
            </a:r>
            <a:r>
              <a:rPr lang="ko-KR" altLang="en-US" b="1" dirty="0"/>
              <a:t> </a:t>
            </a:r>
            <a:r>
              <a:rPr lang="en-US" altLang="ko-KR" b="1" dirty="0"/>
              <a:t>&amp; trust-chain</a:t>
            </a:r>
            <a:r>
              <a:rPr lang="en-US" altLang="ko-KR" dirty="0"/>
              <a:t>:</a:t>
            </a:r>
            <a:r>
              <a:rPr lang="ko-KR" altLang="en-US" dirty="0"/>
              <a:t> 블록체인 기반 </a:t>
            </a:r>
            <a:r>
              <a:rPr lang="ko-KR" altLang="en-US" dirty="0" err="1"/>
              <a:t>오피니언</a:t>
            </a:r>
            <a:r>
              <a:rPr lang="ko-KR" altLang="en-US" dirty="0"/>
              <a:t> 보드 소프트웨어 서비스</a:t>
            </a:r>
            <a:endParaRPr lang="en-US" altLang="ko-KR" dirty="0"/>
          </a:p>
          <a:p>
            <a:pPr lvl="2"/>
            <a:r>
              <a:rPr lang="en" altLang="ko-KR" dirty="0"/>
              <a:t>Hyperledger Fabric, </a:t>
            </a:r>
            <a:r>
              <a:rPr lang="en" altLang="ko-KR" dirty="0" err="1"/>
              <a:t>mongoDB</a:t>
            </a:r>
            <a:r>
              <a:rPr lang="en" altLang="ko-KR" dirty="0"/>
              <a:t>, Server using Go, Web/Mobile using TypeScript/JavaScript</a:t>
            </a:r>
            <a:endParaRPr lang="en-US" altLang="ko-KR" dirty="0"/>
          </a:p>
          <a:p>
            <a:pPr lvl="1"/>
            <a:r>
              <a:rPr lang="en-US" altLang="ko-KR" b="1" dirty="0"/>
              <a:t>it-chain</a:t>
            </a:r>
            <a:r>
              <a:rPr lang="en-US" altLang="ko-KR" dirty="0"/>
              <a:t>: </a:t>
            </a:r>
            <a:r>
              <a:rPr lang="ko-KR" altLang="en-US" dirty="0"/>
              <a:t>오픈소스 경량 블록체인 엔진</a:t>
            </a:r>
            <a:endParaRPr lang="en-US" altLang="ko-KR" dirty="0"/>
          </a:p>
          <a:p>
            <a:r>
              <a:rPr lang="en-US" altLang="ko-KR" dirty="0"/>
              <a:t>Background</a:t>
            </a:r>
          </a:p>
          <a:p>
            <a:pPr lvl="1"/>
            <a:r>
              <a:rPr lang="en-US" altLang="ko-KR" dirty="0"/>
              <a:t>Software Architecture &amp; Software Engineering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6DE89-9B45-4E73-9F10-59AFCE68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2020-10-16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2638A7-AAA4-49A9-9C53-EC5D4A10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E57203-258F-432C-A9B6-51194E2E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C1A121-CB72-4069-A8F2-7852B278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701" y="1507931"/>
            <a:ext cx="1646853" cy="1646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1A2DF-7840-4533-920D-C844A3E4EAC1}"/>
              </a:ext>
            </a:extLst>
          </p:cNvPr>
          <p:cNvSpPr txBox="1"/>
          <p:nvPr/>
        </p:nvSpPr>
        <p:spPr>
          <a:xfrm>
            <a:off x="6378204" y="3154784"/>
            <a:ext cx="258384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휘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E. hwi.ahn@bigpicturelabs.io</a:t>
            </a:r>
          </a:p>
          <a:p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M. 010-9426-8501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92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DE0A0-A521-4409-BEDC-FF05DB7F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9F57A-96E5-4935-A467-DD4E5E9A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r>
              <a:rPr lang="en-US" altLang="ko-KR" dirty="0">
                <a:solidFill>
                  <a:srgbClr val="00B0F0"/>
                </a:solidFill>
              </a:rPr>
              <a:t> (Consensus)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공개 블록체인</a:t>
            </a:r>
            <a:r>
              <a:rPr lang="en-US" altLang="ko-KR" dirty="0"/>
              <a:t>(Public Blockchain)</a:t>
            </a:r>
          </a:p>
          <a:p>
            <a:pPr lvl="2"/>
            <a:r>
              <a:rPr lang="ko-KR" altLang="en-US" dirty="0"/>
              <a:t>블록 생성을 위해서는 문제를 풀어야 함 </a:t>
            </a:r>
            <a:r>
              <a:rPr lang="en-US" altLang="ko-KR" dirty="0"/>
              <a:t>-&gt; </a:t>
            </a:r>
            <a:r>
              <a:rPr lang="ko-KR" altLang="en-US" dirty="0"/>
              <a:t>조건에 맞는 랜덤 숫자 찾기</a:t>
            </a:r>
            <a:endParaRPr lang="en-US" altLang="ko-KR" dirty="0"/>
          </a:p>
          <a:p>
            <a:pPr lvl="3"/>
            <a:r>
              <a:rPr lang="ko-KR" altLang="en-US" dirty="0"/>
              <a:t>맞추면 블록 만들고</a:t>
            </a:r>
            <a:r>
              <a:rPr lang="en-US" altLang="ko-KR" dirty="0"/>
              <a:t>, </a:t>
            </a:r>
            <a:r>
              <a:rPr lang="ko-KR" altLang="en-US" dirty="0"/>
              <a:t>만든 사람에게 보상을 부여 </a:t>
            </a:r>
            <a:r>
              <a:rPr lang="en-US" altLang="ko-KR" dirty="0"/>
              <a:t>=&gt; </a:t>
            </a:r>
            <a:r>
              <a:rPr lang="en-US" altLang="ko-KR" b="1" dirty="0"/>
              <a:t>“</a:t>
            </a:r>
            <a:r>
              <a:rPr lang="ko-KR" altLang="en-US" b="1" dirty="0"/>
              <a:t>채굴</a:t>
            </a:r>
            <a:r>
              <a:rPr lang="en-US" altLang="ko-KR" b="1" dirty="0"/>
              <a:t>”</a:t>
            </a:r>
          </a:p>
          <a:p>
            <a:pPr lvl="2"/>
            <a:r>
              <a:rPr lang="ko-KR" altLang="en-US" dirty="0"/>
              <a:t>전세계로 </a:t>
            </a:r>
            <a:r>
              <a:rPr lang="ko-KR" altLang="en-US" dirty="0" err="1"/>
              <a:t>퍼져나가는데</a:t>
            </a:r>
            <a:r>
              <a:rPr lang="ko-KR" altLang="en-US" dirty="0"/>
              <a:t> 오랜 시간이 걸림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이더리움이</a:t>
            </a:r>
            <a:r>
              <a:rPr lang="ko-KR" altLang="en-US" dirty="0"/>
              <a:t> 합의 완료까지 오랜 시간이 걸리는 이유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비공개 블록체인</a:t>
            </a:r>
            <a:r>
              <a:rPr lang="en-US" altLang="ko-KR" dirty="0"/>
              <a:t>(Private/Permissioned Blockchain)</a:t>
            </a:r>
          </a:p>
          <a:p>
            <a:pPr lvl="2"/>
            <a:r>
              <a:rPr lang="ko-KR" altLang="en-US" dirty="0"/>
              <a:t>참여자는 기관별로 제한됨 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2~5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은행간 거래</a:t>
            </a:r>
            <a:r>
              <a:rPr lang="en-US" altLang="ko-KR" dirty="0"/>
              <a:t>, </a:t>
            </a:r>
            <a:r>
              <a:rPr lang="ko-KR" altLang="en-US" dirty="0"/>
              <a:t>공공기관 블록체인 등에 활용됨</a:t>
            </a:r>
            <a:endParaRPr lang="en-US" altLang="ko-KR" dirty="0"/>
          </a:p>
          <a:p>
            <a:pPr lvl="2"/>
            <a:r>
              <a:rPr lang="ko-KR" altLang="en-US" dirty="0"/>
              <a:t>합의는 보통 만장일치 합의로 이루어지지만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참여자 숫자가 적기 때문에 매우 빠름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8DC89-2FD5-4E24-9B91-0F497053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6A457-D09D-457B-94A6-B1A6B55E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8EFFB-473A-48FF-8598-8EC866B2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760B0B-4FD1-4FC6-A2F0-41020673F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6420678" y="4340608"/>
            <a:ext cx="2723322" cy="20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2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941CF-E8C1-204A-98B5-741AE0DB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8F1A39-5346-414C-B504-19B6C4ECB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r>
              <a:rPr lang="en-US" altLang="ko-KR" dirty="0">
                <a:solidFill>
                  <a:srgbClr val="00B0F0"/>
                </a:solidFill>
              </a:rPr>
              <a:t> (Consensus)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비공개 블록체인</a:t>
            </a:r>
            <a:r>
              <a:rPr lang="en-US" altLang="ko-KR" dirty="0"/>
              <a:t>(Private/Permissioned Blockchain)</a:t>
            </a:r>
          </a:p>
          <a:p>
            <a:pPr lvl="2"/>
            <a:r>
              <a:rPr kumimoji="1" lang="ko-Kore-KR" altLang="en-US" dirty="0"/>
              <a:t>합의</a:t>
            </a:r>
            <a:r>
              <a:rPr kumimoji="1" lang="ko-KR" altLang="en-US" dirty="0"/>
              <a:t> 알고리즘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Raft: </a:t>
            </a:r>
            <a:r>
              <a:rPr kumimoji="1" lang="ko-KR" altLang="en-US" dirty="0"/>
              <a:t>엄밀히 말해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비잔틴 장군 문제에 대한 알고리즘 아님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PBFT: </a:t>
            </a:r>
            <a:r>
              <a:rPr kumimoji="1" lang="ko-KR" altLang="en-US" dirty="0"/>
              <a:t>현실적 구현이 만만치 않음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AFA4D-9C07-9C41-86F1-FD314D09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1F6D7-014C-1C4E-A311-D9AC1F43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77F82-D0F1-DC49-B279-429ABFF3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3F2EE4-642A-D04B-892B-071F7AD3F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5222" r="36539" b="13861"/>
          <a:stretch/>
        </p:blipFill>
        <p:spPr>
          <a:xfrm>
            <a:off x="6420678" y="4340608"/>
            <a:ext cx="2723322" cy="20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A1025-0100-48F4-BFF9-0BEA5AF8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07FEF-0630-4C42-8242-C353D9926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암호화폐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블록체인 기술을 이용해서 </a:t>
            </a:r>
            <a:r>
              <a:rPr lang="en-US" altLang="ko-KR" dirty="0"/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이체 이력</a:t>
            </a:r>
            <a:r>
              <a:rPr lang="en-US" altLang="ko-KR" dirty="0"/>
              <a:t>”</a:t>
            </a:r>
            <a:r>
              <a:rPr lang="ko-KR" altLang="en-US" dirty="0"/>
              <a:t>을 한번 저장해보자</a:t>
            </a:r>
            <a:endParaRPr lang="en-US" altLang="ko-KR" dirty="0"/>
          </a:p>
          <a:p>
            <a:pPr lvl="1"/>
            <a:r>
              <a:rPr lang="ko-KR" altLang="en-US" dirty="0"/>
              <a:t>수많은 사람들의 </a:t>
            </a:r>
            <a:r>
              <a:rPr lang="en-US" altLang="ko-KR" dirty="0"/>
              <a:t>“</a:t>
            </a:r>
            <a:r>
              <a:rPr lang="ko-KR" altLang="en-US" dirty="0"/>
              <a:t>이체확인증</a:t>
            </a:r>
            <a:r>
              <a:rPr lang="en-US" altLang="ko-KR" dirty="0"/>
              <a:t>”</a:t>
            </a:r>
            <a:r>
              <a:rPr lang="ko-KR" altLang="en-US" dirty="0"/>
              <a:t>을 </a:t>
            </a:r>
            <a:r>
              <a:rPr lang="en-US" altLang="ko-KR" dirty="0"/>
              <a:t>(2019</a:t>
            </a:r>
            <a:r>
              <a:rPr lang="ko-KR" altLang="en-US" dirty="0"/>
              <a:t>년 기준</a:t>
            </a:r>
            <a:r>
              <a:rPr lang="en-US" altLang="ko-KR" dirty="0"/>
              <a:t>) </a:t>
            </a:r>
            <a:r>
              <a:rPr lang="en-US" altLang="ko-KR" b="1" dirty="0">
                <a:solidFill>
                  <a:srgbClr val="00B0F0"/>
                </a:solidFill>
              </a:rPr>
              <a:t>10,005</a:t>
            </a:r>
            <a:r>
              <a:rPr lang="ko-KR" altLang="en-US" b="1" dirty="0">
                <a:solidFill>
                  <a:srgbClr val="00B0F0"/>
                </a:solidFill>
              </a:rPr>
              <a:t>개의 컴퓨터에 저장</a:t>
            </a:r>
            <a:r>
              <a:rPr lang="ko-KR" altLang="en-US" dirty="0"/>
              <a:t>해둔 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2009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나카모토가</a:t>
            </a:r>
            <a:r>
              <a:rPr lang="ko-KR" altLang="en-US" dirty="0"/>
              <a:t> 첫번째 블록을 만들고 </a:t>
            </a:r>
            <a:r>
              <a:rPr lang="en-US" altLang="ko-KR" dirty="0"/>
              <a:t>50 </a:t>
            </a:r>
            <a:r>
              <a:rPr lang="ko-KR" altLang="en-US" dirty="0" err="1"/>
              <a:t>비트코인을</a:t>
            </a:r>
            <a:r>
              <a:rPr lang="ko-KR" altLang="en-US" dirty="0"/>
              <a:t> 만들면서 시작됨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EA021-C174-4602-9B49-70FEC54C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090D5-96C1-47A7-8B0C-3E7678C0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69F8C-A45E-4EB2-BE33-E8290745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2F4A72-1B90-4C47-B1E1-EA4E3D5C5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1" y="3341529"/>
            <a:ext cx="6642538" cy="3009900"/>
          </a:xfrm>
          <a:prstGeom prst="rect">
            <a:avLst/>
          </a:prstGeom>
        </p:spPr>
      </p:pic>
      <p:pic>
        <p:nvPicPr>
          <p:cNvPr id="10" name="그래픽 9" descr="비트코인">
            <a:extLst>
              <a:ext uri="{FF2B5EF4-FFF2-40B4-BE49-F238E27FC236}">
                <a16:creationId xmlns:a16="http://schemas.microsoft.com/office/drawing/2014/main" id="{4F338AD9-4B9B-4B21-81B8-E84CEAB9A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800000">
            <a:off x="3357880" y="37134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0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E4D59-01E6-4BFD-901B-193C6F43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블록체인 기술의 구성요소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5A5B3-F5C4-4633-93E1-9E60E184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인감도장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공개키</a:t>
            </a:r>
            <a:r>
              <a:rPr lang="en-US" altLang="ko-KR" dirty="0">
                <a:solidFill>
                  <a:srgbClr val="00B0F0"/>
                </a:solidFill>
              </a:rPr>
              <a:t>/</a:t>
            </a:r>
            <a:r>
              <a:rPr lang="ko-KR" altLang="en-US" dirty="0">
                <a:solidFill>
                  <a:srgbClr val="00B0F0"/>
                </a:solidFill>
              </a:rPr>
              <a:t>개인키 기술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간인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해시 기술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복사한 계약서 및 할인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00B0F0"/>
                </a:solidFill>
              </a:rPr>
              <a:t>합의 기술</a:t>
            </a:r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>
              <a:solidFill>
                <a:srgbClr val="00B0F0"/>
              </a:solidFill>
            </a:endParaRPr>
          </a:p>
          <a:p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모든 건 이미 있던 기술</a:t>
            </a:r>
            <a:r>
              <a:rPr lang="en-US" altLang="ko-KR" dirty="0"/>
              <a:t>... </a:t>
            </a:r>
            <a:r>
              <a:rPr lang="ko-KR" altLang="en-US" dirty="0"/>
              <a:t>혁신은 아무것도 없는 곳에서 갑자기 오는 것이 아니라</a:t>
            </a:r>
            <a:r>
              <a:rPr lang="en-US" altLang="ko-KR" dirty="0"/>
              <a:t>, </a:t>
            </a:r>
            <a:r>
              <a:rPr lang="ko-KR" altLang="en-US" dirty="0"/>
              <a:t>이미 있던 것들이 조합되어 하나의 서비스가 될 때 이루어짐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내가 그의 이름을 </a:t>
            </a:r>
            <a:r>
              <a:rPr lang="ko-KR" altLang="en-US" dirty="0" err="1"/>
              <a:t>불러주기</a:t>
            </a:r>
            <a:r>
              <a:rPr lang="ko-KR" altLang="en-US" dirty="0"/>
              <a:t> 전에는 그는 다만 하나의 몸짓에 지나지 않았다</a:t>
            </a:r>
            <a:r>
              <a:rPr lang="en-US" altLang="ko-KR" dirty="0"/>
              <a:t>. </a:t>
            </a:r>
            <a:r>
              <a:rPr lang="ko-KR" altLang="en-US" dirty="0"/>
              <a:t>내가 그의 이름을 </a:t>
            </a:r>
            <a:r>
              <a:rPr lang="ko-KR" altLang="en-US" dirty="0" err="1"/>
              <a:t>불러주었을</a:t>
            </a:r>
            <a:r>
              <a:rPr lang="ko-KR" altLang="en-US" dirty="0"/>
              <a:t> 때 그는 </a:t>
            </a:r>
            <a:r>
              <a:rPr lang="ko-KR" altLang="en-US" dirty="0" err="1"/>
              <a:t>나에게로</a:t>
            </a:r>
            <a:r>
              <a:rPr lang="ko-KR" altLang="en-US" dirty="0"/>
              <a:t> 와서 꽃이 되었다</a:t>
            </a:r>
            <a:r>
              <a:rPr lang="en-US" altLang="ko-KR" dirty="0"/>
              <a:t>” (</a:t>
            </a:r>
            <a:r>
              <a:rPr lang="ko-KR" altLang="en-US" dirty="0"/>
              <a:t>김춘수</a:t>
            </a:r>
            <a:r>
              <a:rPr lang="en-US" altLang="ko-KR" dirty="0"/>
              <a:t>, </a:t>
            </a:r>
            <a:r>
              <a:rPr lang="ko-KR" altLang="en-US" dirty="0"/>
              <a:t>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3EB40-EEBC-448F-B524-7EFE5141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062EA-961E-4121-8283-9A3E96D9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149CEC-A2B6-4FA2-8B5C-DE351E88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20208-3F2D-405D-B27B-5C62C8F6C09E}"/>
              </a:ext>
            </a:extLst>
          </p:cNvPr>
          <p:cNvSpPr txBox="1"/>
          <p:nvPr/>
        </p:nvSpPr>
        <p:spPr>
          <a:xfrm>
            <a:off x="4772034" y="1352939"/>
            <a:ext cx="16722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7D98C-50BA-4563-B7E4-37E6B46EBEEC}"/>
              </a:ext>
            </a:extLst>
          </p:cNvPr>
          <p:cNvSpPr txBox="1"/>
          <p:nvPr/>
        </p:nvSpPr>
        <p:spPr>
          <a:xfrm>
            <a:off x="5018743" y="2485300"/>
            <a:ext cx="14670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기술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D71E1-AAF9-470D-B946-F6401E000384}"/>
              </a:ext>
            </a:extLst>
          </p:cNvPr>
          <p:cNvSpPr txBox="1"/>
          <p:nvPr/>
        </p:nvSpPr>
        <p:spPr>
          <a:xfrm>
            <a:off x="4643794" y="1919119"/>
            <a:ext cx="192873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저장 기술</a:t>
            </a:r>
          </a:p>
        </p:txBody>
      </p:sp>
    </p:spTree>
    <p:extLst>
      <p:ext uri="{BB962C8B-B14F-4D97-AF65-F5344CB8AC3E}">
        <p14:creationId xmlns:p14="http://schemas.microsoft.com/office/powerpoint/2010/main" val="1538602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A84AB-EEC0-418A-A88C-17659D49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블록체인 기술의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69165-781E-40CD-892B-B96AC742F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위변조</a:t>
            </a:r>
            <a:r>
              <a:rPr lang="ko-KR" altLang="en-US" dirty="0"/>
              <a:t> 불가</a:t>
            </a:r>
            <a:endParaRPr lang="en-US" altLang="ko-KR" dirty="0"/>
          </a:p>
          <a:p>
            <a:pPr lvl="1"/>
            <a:r>
              <a:rPr lang="ko-KR" altLang="en-US" dirty="0"/>
              <a:t>저장된 데이터는 </a:t>
            </a:r>
            <a:r>
              <a:rPr lang="ko-KR" altLang="en-US" dirty="0" err="1"/>
              <a:t>위변조에</a:t>
            </a:r>
            <a:r>
              <a:rPr lang="ko-KR" altLang="en-US" dirty="0"/>
              <a:t> 매우 강함</a:t>
            </a:r>
            <a:endParaRPr lang="en-US" altLang="ko-KR" dirty="0"/>
          </a:p>
          <a:p>
            <a:pPr lvl="1"/>
            <a:r>
              <a:rPr lang="ko-KR" altLang="en-US" dirty="0"/>
              <a:t>사람이 갖는 공간적</a:t>
            </a:r>
            <a:r>
              <a:rPr lang="en-US" altLang="ko-KR" dirty="0"/>
              <a:t>, </a:t>
            </a:r>
            <a:r>
              <a:rPr lang="ko-KR" altLang="en-US" dirty="0"/>
              <a:t>시간적 한계를 뛰어넘기 때문에</a:t>
            </a:r>
            <a:r>
              <a:rPr lang="en-US" altLang="ko-KR" dirty="0"/>
              <a:t>, </a:t>
            </a:r>
            <a:r>
              <a:rPr lang="ko-KR" altLang="en-US" dirty="0"/>
              <a:t>체인 형태로 구성된 데이터를 모두 </a:t>
            </a:r>
            <a:r>
              <a:rPr lang="ko-KR" altLang="en-US" dirty="0" err="1"/>
              <a:t>위조하는건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현실적</a:t>
            </a:r>
            <a:r>
              <a:rPr lang="en-US" altLang="ko-KR" dirty="0"/>
              <a:t>”</a:t>
            </a:r>
            <a:r>
              <a:rPr lang="ko-KR" altLang="en-US" dirty="0"/>
              <a:t>으로 불가능</a:t>
            </a:r>
            <a:endParaRPr lang="en-US" altLang="ko-KR" dirty="0"/>
          </a:p>
          <a:p>
            <a:pPr lvl="1"/>
            <a:r>
              <a:rPr lang="ko-KR" altLang="en-US" dirty="0"/>
              <a:t>공공 목적으로 활용될 때 가장 </a:t>
            </a:r>
            <a:r>
              <a:rPr lang="ko-KR" altLang="en-US" dirty="0" err="1"/>
              <a:t>고려할만한</a:t>
            </a:r>
            <a:r>
              <a:rPr lang="ko-KR" altLang="en-US" dirty="0"/>
              <a:t> 장점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투명성</a:t>
            </a:r>
            <a:endParaRPr lang="en-US" altLang="ko-KR" dirty="0"/>
          </a:p>
          <a:p>
            <a:pPr lvl="1"/>
            <a:r>
              <a:rPr lang="ko-KR" altLang="en-US" dirty="0"/>
              <a:t>모든 참여자들이 데이터를 </a:t>
            </a:r>
            <a:r>
              <a:rPr lang="ko-KR" altLang="en-US" dirty="0" err="1"/>
              <a:t>나누어가짐</a:t>
            </a:r>
            <a:endParaRPr lang="en-US" altLang="ko-KR" dirty="0"/>
          </a:p>
          <a:p>
            <a:pPr lvl="1"/>
            <a:r>
              <a:rPr lang="ko-KR" altLang="en-US" dirty="0"/>
              <a:t>지금도 전세계 </a:t>
            </a:r>
            <a:r>
              <a:rPr lang="ko-KR" altLang="en-US" dirty="0" err="1"/>
              <a:t>비트코인</a:t>
            </a:r>
            <a:r>
              <a:rPr lang="ko-KR" altLang="en-US" dirty="0"/>
              <a:t> 거래 내역은 투명하게 모두가 볼 수 있음</a:t>
            </a:r>
            <a:endParaRPr lang="en-US" altLang="ko-KR" dirty="0"/>
          </a:p>
          <a:p>
            <a:pPr lvl="1"/>
            <a:r>
              <a:rPr lang="ko-KR" altLang="en-US" dirty="0"/>
              <a:t>암호화폐 거래를 통해 자신을 숨길 수 있다는 것은 허상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자신의 공개키를 아는 순간 전세계 모든 사람이 거래내역을 파악할 수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프라이버시와 다름을 명확히 이해할 것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803C0-DF80-4E68-9209-FB133CFA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11345-55D0-49A2-BDE1-DE86348E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03797-B0A4-41F0-9795-DEB361F2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645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A84AB-EEC0-418A-A88C-17659D49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블록체인 기술의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69165-781E-40CD-892B-B96AC742F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프라이버시</a:t>
            </a:r>
            <a:endParaRPr lang="en-US" altLang="ko-KR" dirty="0"/>
          </a:p>
          <a:p>
            <a:pPr lvl="1"/>
            <a:r>
              <a:rPr lang="ko-KR" altLang="en-US" dirty="0"/>
              <a:t>사실 블록체인과 관계없음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프라이버시는 서비스 설계에서 논할 일이지</a:t>
            </a:r>
            <a:r>
              <a:rPr lang="en-US" altLang="ko-KR" dirty="0"/>
              <a:t>, </a:t>
            </a:r>
            <a:r>
              <a:rPr lang="ko-KR" altLang="en-US" dirty="0"/>
              <a:t>블록체인을 쓴다고 해결되는 문제가 아님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투명성이 장점인 블록체인에 개인정보를 올리는 것은 </a:t>
            </a:r>
            <a:r>
              <a:rPr lang="en-US" altLang="ko-KR" dirty="0"/>
              <a:t>“</a:t>
            </a:r>
            <a:r>
              <a:rPr lang="ko-KR" altLang="en-US" dirty="0"/>
              <a:t>매우 섬세한</a:t>
            </a:r>
            <a:r>
              <a:rPr lang="en-US" altLang="ko-KR" dirty="0"/>
              <a:t>” </a:t>
            </a:r>
            <a:r>
              <a:rPr lang="ko-KR" altLang="en-US" dirty="0"/>
              <a:t>서비스 설계가 필요한 일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성능</a:t>
            </a:r>
            <a:endParaRPr lang="en-US" altLang="ko-KR" dirty="0"/>
          </a:p>
          <a:p>
            <a:pPr lvl="1"/>
            <a:r>
              <a:rPr lang="ko-KR" altLang="en-US" dirty="0"/>
              <a:t>블록체인은 성능 관점에서 제약이 심한 시스템</a:t>
            </a:r>
            <a:r>
              <a:rPr lang="en-US" altLang="ko-KR" dirty="0"/>
              <a:t>: </a:t>
            </a:r>
            <a:r>
              <a:rPr lang="ko-KR" altLang="en-US" dirty="0"/>
              <a:t>느리고</a:t>
            </a:r>
            <a:r>
              <a:rPr lang="en-US" altLang="ko-KR" dirty="0"/>
              <a:t>, </a:t>
            </a:r>
            <a:r>
              <a:rPr lang="ko-KR" altLang="en-US" dirty="0"/>
              <a:t>자원을 많이 차지함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민간 기업 도입이 무산되는 가장 큰 이유</a:t>
            </a:r>
            <a:endParaRPr lang="en-US" altLang="ko-KR" dirty="0"/>
          </a:p>
          <a:p>
            <a:pPr lvl="1"/>
            <a:r>
              <a:rPr lang="ko-KR" altLang="en-US" dirty="0"/>
              <a:t>투명성</a:t>
            </a:r>
            <a:r>
              <a:rPr lang="en-US" altLang="ko-KR" dirty="0"/>
              <a:t>, </a:t>
            </a:r>
            <a:r>
              <a:rPr lang="ko-KR" altLang="en-US" dirty="0" err="1"/>
              <a:t>위변조</a:t>
            </a:r>
            <a:r>
              <a:rPr lang="ko-KR" altLang="en-US" dirty="0"/>
              <a:t> 불가를 통해 더 상위의 가치를 달성할 경우</a:t>
            </a:r>
            <a:r>
              <a:rPr lang="en-US" altLang="ko-KR" dirty="0"/>
              <a:t>, </a:t>
            </a:r>
            <a:r>
              <a:rPr lang="ko-KR" altLang="en-US" dirty="0"/>
              <a:t>성능 제약에도 도입 가능</a:t>
            </a:r>
            <a:br>
              <a:rPr lang="en-US" altLang="ko-KR" dirty="0"/>
            </a:br>
            <a:r>
              <a:rPr lang="en-US" altLang="ko-KR" dirty="0"/>
              <a:t>=&gt;</a:t>
            </a:r>
            <a:r>
              <a:rPr lang="ko-KR" altLang="en-US" dirty="0"/>
              <a:t> 예</a:t>
            </a:r>
            <a:r>
              <a:rPr lang="en-US" altLang="ko-KR" dirty="0"/>
              <a:t>:</a:t>
            </a:r>
            <a:r>
              <a:rPr lang="ko-KR" altLang="en-US" dirty="0"/>
              <a:t> 공공 영역 </a:t>
            </a:r>
            <a:r>
              <a:rPr lang="en-US" altLang="ko-KR" dirty="0"/>
              <a:t>(</a:t>
            </a:r>
            <a:r>
              <a:rPr lang="ko-KR" altLang="en-US" dirty="0"/>
              <a:t>투표</a:t>
            </a:r>
            <a:r>
              <a:rPr lang="en-US" altLang="ko-KR" dirty="0"/>
              <a:t>,</a:t>
            </a:r>
            <a:r>
              <a:rPr lang="ko-KR" altLang="en-US" dirty="0"/>
              <a:t> 문서 </a:t>
            </a:r>
            <a:r>
              <a:rPr lang="ko-KR" altLang="en-US" dirty="0" err="1"/>
              <a:t>위변조</a:t>
            </a:r>
            <a:r>
              <a:rPr lang="ko-KR" altLang="en-US" dirty="0"/>
              <a:t> 방지 등</a:t>
            </a:r>
            <a:r>
              <a:rPr lang="en-US" altLang="ko-KR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A803C0-DF80-4E68-9209-FB133CFA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11345-55D0-49A2-BDE1-DE86348E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03797-B0A4-41F0-9795-DEB361F2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69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198780A-F3BC-3A42-B1CA-8426337AE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프라이빗</a:t>
            </a:r>
            <a:r>
              <a:rPr lang="ko-KR" altLang="en-US" dirty="0"/>
              <a:t> </a:t>
            </a:r>
            <a:r>
              <a:rPr lang="ko-Kore-KR" altLang="en-US" dirty="0"/>
              <a:t>블록체인의</a:t>
            </a:r>
            <a:r>
              <a:rPr lang="ko-KR" altLang="en-US"/>
              <a:t> </a:t>
            </a:r>
            <a:r>
              <a:rPr lang="ko-KR" altLang="en-US" dirty="0"/>
              <a:t>현재</a:t>
            </a:r>
            <a:endParaRPr lang="ko-Kore-KR" alt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1A1DD6F-3742-CF49-A8E2-5A57AEBD23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ore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en-US" altLang="ko-KR" dirty="0"/>
              <a:t>(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안휘</a:t>
            </a:r>
            <a:endParaRPr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79F878-246E-0E4E-BE2F-538559B1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A176E-2A68-4442-816F-48FEE102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003F9-E62E-E943-821B-7820480D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5971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C4D94-5E6B-41D9-8703-6DC7284B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CD95C-060C-46E1-95ED-5F7A22138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비전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현주소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신원인증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지역화폐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중앙은행발행 디지털 화폐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FC3AF-EDA3-471A-B403-36BC4771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3EF55-D737-4087-B9CE-B6151A7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2DF3F-3058-47BD-B36C-6AC95440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17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6CE7-1222-4F34-816A-B1A8EB9C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기술의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045B-5DC0-4656-BE74-4377A00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 </a:t>
            </a:r>
            <a:r>
              <a:rPr lang="ko-KR" altLang="en-US" dirty="0">
                <a:solidFill>
                  <a:srgbClr val="00B0F0"/>
                </a:solidFill>
              </a:rPr>
              <a:t>신뢰할 수 있고 민주적인 데이터 레이어</a:t>
            </a:r>
            <a:r>
              <a:rPr lang="ko-KR" altLang="en-US" dirty="0"/>
              <a:t>의 생성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인터넷 데이터 관점의 민주화</a:t>
            </a:r>
            <a:r>
              <a:rPr lang="en-US" altLang="ko-KR" dirty="0"/>
              <a:t>,</a:t>
            </a:r>
            <a:r>
              <a:rPr lang="ko-KR" altLang="en-US" dirty="0"/>
              <a:t> 세계화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344A-74D1-47C5-A3DF-8D997D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E3D3-9571-46E1-BBA1-3E1F4C7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FD26B-3996-472E-887C-CD847BE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4653" y="6353890"/>
            <a:ext cx="2057400" cy="365125"/>
          </a:xfrm>
        </p:spPr>
        <p:txBody>
          <a:bodyPr/>
          <a:lstStyle/>
          <a:p>
            <a:fld id="{CD74D814-73B6-4203-948A-9E61CE91EB3C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F64E697D-5150-4766-A83A-C1A06145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5514" y="2971800"/>
            <a:ext cx="914400" cy="91440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95C2601B-9584-4E71-9B4B-3933D6E78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574" y="2971800"/>
            <a:ext cx="914400" cy="91440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E4AC9F6-DDBF-412D-9ECA-B138F0B41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3454" y="2971800"/>
            <a:ext cx="914400" cy="9144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298E453-2199-4D7E-A59A-6FCE1E55F0BE}"/>
              </a:ext>
            </a:extLst>
          </p:cNvPr>
          <p:cNvSpPr/>
          <p:nvPr/>
        </p:nvSpPr>
        <p:spPr>
          <a:xfrm>
            <a:off x="517227" y="2940280"/>
            <a:ext cx="1049743" cy="97132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D55A280-1FFB-43A7-87D3-99B820DAA879}"/>
              </a:ext>
            </a:extLst>
          </p:cNvPr>
          <p:cNvSpPr/>
          <p:nvPr/>
        </p:nvSpPr>
        <p:spPr>
          <a:xfrm>
            <a:off x="1851732" y="2940280"/>
            <a:ext cx="1049743" cy="97132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C9390CC-7F0C-434D-8E1E-4C685F5C53B8}"/>
              </a:ext>
            </a:extLst>
          </p:cNvPr>
          <p:cNvSpPr/>
          <p:nvPr/>
        </p:nvSpPr>
        <p:spPr>
          <a:xfrm>
            <a:off x="3161994" y="2940280"/>
            <a:ext cx="1049743" cy="971320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6150B6-2161-4408-88CB-92660EA57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34" y="2764512"/>
            <a:ext cx="1035105" cy="2603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0D42D9-6055-4E4E-97A1-642C89A1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901" y="2656556"/>
            <a:ext cx="952549" cy="3937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3D90CF4-35B6-4BCE-A5A3-46BE5D462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169" y="2779484"/>
            <a:ext cx="1207280" cy="270792"/>
          </a:xfrm>
          <a:prstGeom prst="rect">
            <a:avLst/>
          </a:prstGeom>
        </p:spPr>
      </p:pic>
      <p:pic>
        <p:nvPicPr>
          <p:cNvPr id="20" name="그래픽 19" descr="문서">
            <a:extLst>
              <a:ext uri="{FF2B5EF4-FFF2-40B4-BE49-F238E27FC236}">
                <a16:creationId xmlns:a16="http://schemas.microsoft.com/office/drawing/2014/main" id="{C8E31C1A-CB05-4E5A-AF70-9294C2FC0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760" y="3355016"/>
            <a:ext cx="421640" cy="421640"/>
          </a:xfrm>
          <a:prstGeom prst="rect">
            <a:avLst/>
          </a:prstGeom>
        </p:spPr>
      </p:pic>
      <p:pic>
        <p:nvPicPr>
          <p:cNvPr id="21" name="그래픽 20" descr="문서">
            <a:extLst>
              <a:ext uri="{FF2B5EF4-FFF2-40B4-BE49-F238E27FC236}">
                <a16:creationId xmlns:a16="http://schemas.microsoft.com/office/drawing/2014/main" id="{7318965F-812E-4414-81BD-A4DF36CE81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7849" y="3355016"/>
            <a:ext cx="421640" cy="421640"/>
          </a:xfrm>
          <a:prstGeom prst="rect">
            <a:avLst/>
          </a:prstGeom>
        </p:spPr>
      </p:pic>
      <p:pic>
        <p:nvPicPr>
          <p:cNvPr id="22" name="그래픽 21" descr="문서">
            <a:extLst>
              <a:ext uri="{FF2B5EF4-FFF2-40B4-BE49-F238E27FC236}">
                <a16:creationId xmlns:a16="http://schemas.microsoft.com/office/drawing/2014/main" id="{F4FA5B35-30B3-4986-8E95-A7899413A1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7227" y="3355016"/>
            <a:ext cx="421640" cy="421640"/>
          </a:xfrm>
          <a:prstGeom prst="rect">
            <a:avLst/>
          </a:prstGeom>
        </p:spPr>
      </p:pic>
      <p:pic>
        <p:nvPicPr>
          <p:cNvPr id="23" name="그래픽 22" descr="데이터베이스">
            <a:extLst>
              <a:ext uri="{FF2B5EF4-FFF2-40B4-BE49-F238E27FC236}">
                <a16:creationId xmlns:a16="http://schemas.microsoft.com/office/drawing/2014/main" id="{CE0884BA-976F-40ED-8F23-36DC9E7A7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1702" y="5053316"/>
            <a:ext cx="436880" cy="436880"/>
          </a:xfrm>
          <a:prstGeom prst="rect">
            <a:avLst/>
          </a:prstGeom>
        </p:spPr>
      </p:pic>
      <p:pic>
        <p:nvPicPr>
          <p:cNvPr id="24" name="그래픽 23" descr="데이터베이스">
            <a:extLst>
              <a:ext uri="{FF2B5EF4-FFF2-40B4-BE49-F238E27FC236}">
                <a16:creationId xmlns:a16="http://schemas.microsoft.com/office/drawing/2014/main" id="{4309B9B5-38F2-45E2-9B81-77079507E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6812" y="4125501"/>
            <a:ext cx="436880" cy="436880"/>
          </a:xfrm>
          <a:prstGeom prst="rect">
            <a:avLst/>
          </a:prstGeom>
        </p:spPr>
      </p:pic>
      <p:pic>
        <p:nvPicPr>
          <p:cNvPr id="25" name="그래픽 24" descr="데이터베이스">
            <a:extLst>
              <a:ext uri="{FF2B5EF4-FFF2-40B4-BE49-F238E27FC236}">
                <a16:creationId xmlns:a16="http://schemas.microsoft.com/office/drawing/2014/main" id="{57C7408B-39BF-4863-86EE-704D5478B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4928" y="5359076"/>
            <a:ext cx="436880" cy="436880"/>
          </a:xfrm>
          <a:prstGeom prst="rect">
            <a:avLst/>
          </a:prstGeom>
        </p:spPr>
      </p:pic>
      <p:pic>
        <p:nvPicPr>
          <p:cNvPr id="26" name="그래픽 25" descr="데이터베이스">
            <a:extLst>
              <a:ext uri="{FF2B5EF4-FFF2-40B4-BE49-F238E27FC236}">
                <a16:creationId xmlns:a16="http://schemas.microsoft.com/office/drawing/2014/main" id="{23F6A6E2-9D2A-4905-A4DD-5738CDC77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794" y="4389120"/>
            <a:ext cx="436880" cy="436880"/>
          </a:xfrm>
          <a:prstGeom prst="rect">
            <a:avLst/>
          </a:prstGeom>
        </p:spPr>
      </p:pic>
      <p:pic>
        <p:nvPicPr>
          <p:cNvPr id="27" name="그래픽 26" descr="데이터베이스">
            <a:extLst>
              <a:ext uri="{FF2B5EF4-FFF2-40B4-BE49-F238E27FC236}">
                <a16:creationId xmlns:a16="http://schemas.microsoft.com/office/drawing/2014/main" id="{5AA919A3-3EDE-467A-A261-2935E9CB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867" y="4728524"/>
            <a:ext cx="436880" cy="436880"/>
          </a:xfrm>
          <a:prstGeom prst="rect">
            <a:avLst/>
          </a:prstGeom>
        </p:spPr>
      </p:pic>
      <p:pic>
        <p:nvPicPr>
          <p:cNvPr id="28" name="그래픽 27" descr="데이터베이스">
            <a:extLst>
              <a:ext uri="{FF2B5EF4-FFF2-40B4-BE49-F238E27FC236}">
                <a16:creationId xmlns:a16="http://schemas.microsoft.com/office/drawing/2014/main" id="{6E7309EB-7C3D-46B3-ACD4-5B6C70258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4913" y="4764769"/>
            <a:ext cx="436880" cy="436880"/>
          </a:xfrm>
          <a:prstGeom prst="rect">
            <a:avLst/>
          </a:prstGeom>
        </p:spPr>
      </p:pic>
      <p:pic>
        <p:nvPicPr>
          <p:cNvPr id="29" name="그래픽 28" descr="데이터베이스">
            <a:extLst>
              <a:ext uri="{FF2B5EF4-FFF2-40B4-BE49-F238E27FC236}">
                <a16:creationId xmlns:a16="http://schemas.microsoft.com/office/drawing/2014/main" id="{0CDA2B90-D423-4F70-967A-D68A99537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4689" y="5201649"/>
            <a:ext cx="436880" cy="436880"/>
          </a:xfrm>
          <a:prstGeom prst="rect">
            <a:avLst/>
          </a:prstGeom>
        </p:spPr>
      </p:pic>
      <p:pic>
        <p:nvPicPr>
          <p:cNvPr id="30" name="그래픽 29" descr="데이터베이스">
            <a:extLst>
              <a:ext uri="{FF2B5EF4-FFF2-40B4-BE49-F238E27FC236}">
                <a16:creationId xmlns:a16="http://schemas.microsoft.com/office/drawing/2014/main" id="{9E3B4313-ADAC-496D-8FC1-E57DAC7E2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4331" y="4247089"/>
            <a:ext cx="436880" cy="43688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9B4E004-38E4-4166-9D41-8C1EF3910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151" y="3676306"/>
            <a:ext cx="1207280" cy="27079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E07926E-6F2D-4503-9EBF-B86FC9733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980" y="5271756"/>
            <a:ext cx="952549" cy="3937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19257CC-3367-46CF-B5E1-86934D478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762" y="3722573"/>
            <a:ext cx="1035105" cy="260364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2EE6101C-A535-4094-9B3D-89486A08BA04}"/>
              </a:ext>
            </a:extLst>
          </p:cNvPr>
          <p:cNvSpPr/>
          <p:nvPr/>
        </p:nvSpPr>
        <p:spPr>
          <a:xfrm>
            <a:off x="5353362" y="4010391"/>
            <a:ext cx="2932118" cy="19281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숫 프로필">
            <a:extLst>
              <a:ext uri="{FF2B5EF4-FFF2-40B4-BE49-F238E27FC236}">
                <a16:creationId xmlns:a16="http://schemas.microsoft.com/office/drawing/2014/main" id="{0A506759-C8F5-4DE7-B36C-ACC779C0B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0053" y="4389120"/>
            <a:ext cx="914400" cy="914400"/>
          </a:xfrm>
          <a:prstGeom prst="rect">
            <a:avLst/>
          </a:prstGeom>
        </p:spPr>
      </p:pic>
      <p:pic>
        <p:nvPicPr>
          <p:cNvPr id="37" name="그래픽 36" descr="숫 프로필">
            <a:extLst>
              <a:ext uri="{FF2B5EF4-FFF2-40B4-BE49-F238E27FC236}">
                <a16:creationId xmlns:a16="http://schemas.microsoft.com/office/drawing/2014/main" id="{0DA30D14-38D7-40CD-8A79-FAD1C4A420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5272" y="6123510"/>
            <a:ext cx="477857" cy="477857"/>
          </a:xfrm>
          <a:prstGeom prst="rect">
            <a:avLst/>
          </a:prstGeom>
        </p:spPr>
      </p:pic>
      <p:pic>
        <p:nvPicPr>
          <p:cNvPr id="38" name="그래픽 37" descr="숫 프로필">
            <a:extLst>
              <a:ext uri="{FF2B5EF4-FFF2-40B4-BE49-F238E27FC236}">
                <a16:creationId xmlns:a16="http://schemas.microsoft.com/office/drawing/2014/main" id="{F1247DAC-CF5A-48EB-8664-83B494218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7623" y="5851342"/>
            <a:ext cx="477857" cy="477857"/>
          </a:xfrm>
          <a:prstGeom prst="rect">
            <a:avLst/>
          </a:prstGeom>
        </p:spPr>
      </p:pic>
      <p:pic>
        <p:nvPicPr>
          <p:cNvPr id="39" name="그래픽 38" descr="숫 프로필">
            <a:extLst>
              <a:ext uri="{FF2B5EF4-FFF2-40B4-BE49-F238E27FC236}">
                <a16:creationId xmlns:a16="http://schemas.microsoft.com/office/drawing/2014/main" id="{D204F0B6-0103-4C01-9102-DC1E4F188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0634" y="4876924"/>
            <a:ext cx="477857" cy="477857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5426373-F708-43F0-8DCA-4E883CECCB66}"/>
              </a:ext>
            </a:extLst>
          </p:cNvPr>
          <p:cNvCxnSpPr>
            <a:stCxn id="36" idx="0"/>
            <a:endCxn id="14" idx="4"/>
          </p:cNvCxnSpPr>
          <p:nvPr/>
        </p:nvCxnSpPr>
        <p:spPr>
          <a:xfrm flipH="1" flipV="1">
            <a:off x="1042099" y="3911600"/>
            <a:ext cx="1235154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C73E114-A88A-4237-8FAB-17EAAA196992}"/>
              </a:ext>
            </a:extLst>
          </p:cNvPr>
          <p:cNvCxnSpPr>
            <a:cxnSpLocks/>
            <a:stCxn id="36" idx="0"/>
            <a:endCxn id="15" idx="4"/>
          </p:cNvCxnSpPr>
          <p:nvPr/>
        </p:nvCxnSpPr>
        <p:spPr>
          <a:xfrm flipV="1">
            <a:off x="2277253" y="3911600"/>
            <a:ext cx="99351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1B9DC77-882B-4135-8D38-4586CC006532}"/>
              </a:ext>
            </a:extLst>
          </p:cNvPr>
          <p:cNvCxnSpPr>
            <a:cxnSpLocks/>
            <a:stCxn id="36" idx="0"/>
            <a:endCxn id="16" idx="4"/>
          </p:cNvCxnSpPr>
          <p:nvPr/>
        </p:nvCxnSpPr>
        <p:spPr>
          <a:xfrm flipV="1">
            <a:off x="2277253" y="3911600"/>
            <a:ext cx="1409613" cy="47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39112EB-680F-45EC-B5F4-F927BEEBA520}"/>
              </a:ext>
            </a:extLst>
          </p:cNvPr>
          <p:cNvCxnSpPr/>
          <p:nvPr/>
        </p:nvCxnSpPr>
        <p:spPr>
          <a:xfrm flipH="1">
            <a:off x="2998697" y="2610464"/>
            <a:ext cx="2898667" cy="3466954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260AA4-3CA9-405B-8412-F83CA1CC08D7}"/>
              </a:ext>
            </a:extLst>
          </p:cNvPr>
          <p:cNvSpPr/>
          <p:nvPr/>
        </p:nvSpPr>
        <p:spPr>
          <a:xfrm>
            <a:off x="1644235" y="5283724"/>
            <a:ext cx="1261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인터넷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223D37-4BCC-43C9-8EC1-9750E7AA4A15}"/>
              </a:ext>
            </a:extLst>
          </p:cNvPr>
          <p:cNvSpPr/>
          <p:nvPr/>
        </p:nvSpPr>
        <p:spPr>
          <a:xfrm>
            <a:off x="5855523" y="291580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기반 인터넷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A584B5-9628-40EA-8D00-E9EA7F383831}"/>
              </a:ext>
            </a:extLst>
          </p:cNvPr>
          <p:cNvSpPr/>
          <p:nvPr/>
        </p:nvSpPr>
        <p:spPr>
          <a:xfrm>
            <a:off x="6096674" y="4633821"/>
            <a:ext cx="1261884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주권</a:t>
            </a:r>
            <a:endParaRPr lang="en-US" altLang="ko-KR" b="1" dirty="0">
              <a:solidFill>
                <a:srgbClr val="FFC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데이터</a:t>
            </a:r>
          </a:p>
        </p:txBody>
      </p:sp>
    </p:spTree>
    <p:extLst>
      <p:ext uri="{BB962C8B-B14F-4D97-AF65-F5344CB8AC3E}">
        <p14:creationId xmlns:p14="http://schemas.microsoft.com/office/powerpoint/2010/main" val="122893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6CE7-1222-4F34-816A-B1A8EB9C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기술의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045B-5DC0-4656-BE74-4377A00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인터넷에 </a:t>
            </a:r>
            <a:r>
              <a:rPr lang="ko-KR" altLang="en-US" dirty="0">
                <a:solidFill>
                  <a:srgbClr val="00B0F0"/>
                </a:solidFill>
              </a:rPr>
              <a:t>신뢰할 수 있고 민주적인 데이터 레이어</a:t>
            </a:r>
            <a:r>
              <a:rPr lang="ko-KR" altLang="en-US" dirty="0"/>
              <a:t>의 생성</a:t>
            </a: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인터넷 데이터 관점의 민주화</a:t>
            </a:r>
            <a:r>
              <a:rPr lang="en-US" altLang="ko-KR" dirty="0"/>
              <a:t>,</a:t>
            </a:r>
            <a:r>
              <a:rPr lang="ko-KR" altLang="en-US" dirty="0"/>
              <a:t> 세계화</a:t>
            </a:r>
            <a:endParaRPr lang="en-US" altLang="ko-KR" dirty="0"/>
          </a:p>
          <a:p>
            <a:r>
              <a:rPr lang="ko-KR" altLang="en-US" dirty="0"/>
              <a:t>기존 인터넷</a:t>
            </a:r>
            <a:endParaRPr lang="en-US" altLang="ko-KR" dirty="0"/>
          </a:p>
          <a:p>
            <a:pPr lvl="1"/>
            <a:r>
              <a:rPr lang="ko-KR" altLang="en-US" dirty="0"/>
              <a:t>데이터는 각 개별 회사</a:t>
            </a:r>
            <a:r>
              <a:rPr lang="en-US" altLang="ko-KR" dirty="0"/>
              <a:t>/</a:t>
            </a:r>
            <a:r>
              <a:rPr lang="ko-KR" altLang="en-US" dirty="0"/>
              <a:t>기관의 것</a:t>
            </a:r>
            <a:endParaRPr lang="en-US" altLang="ko-KR" dirty="0"/>
          </a:p>
          <a:p>
            <a:pPr lvl="1"/>
            <a:r>
              <a:rPr lang="ko-KR" altLang="en-US" dirty="0"/>
              <a:t>개인 데이터임에도 데이터 자체는 회사가 소유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판매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영업 활용</a:t>
            </a:r>
            <a:endParaRPr lang="en-US" altLang="ko-KR" dirty="0"/>
          </a:p>
          <a:p>
            <a:pPr lvl="1"/>
            <a:r>
              <a:rPr lang="ko-KR" altLang="en-US" dirty="0"/>
              <a:t>불투명성이 매우 큰 문제 </a:t>
            </a:r>
            <a:r>
              <a:rPr lang="en-US" altLang="ko-KR" dirty="0"/>
              <a:t>=&gt; </a:t>
            </a:r>
            <a:r>
              <a:rPr lang="ko-KR" altLang="en-US" dirty="0"/>
              <a:t>최근 페이스북</a:t>
            </a:r>
            <a:r>
              <a:rPr lang="en-US" altLang="ko-KR" dirty="0"/>
              <a:t> </a:t>
            </a:r>
            <a:r>
              <a:rPr lang="ko-KR" altLang="en-US" dirty="0"/>
              <a:t>등이 큰 문제를 일으킴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데이터의 투명성</a:t>
            </a:r>
            <a:endParaRPr lang="en-US" altLang="ko-KR" dirty="0"/>
          </a:p>
          <a:p>
            <a:pPr lvl="1"/>
            <a:r>
              <a:rPr lang="ko-KR" altLang="en-US" dirty="0"/>
              <a:t>데이터의 권리를 디지털 인감도장</a:t>
            </a:r>
            <a:r>
              <a:rPr lang="en-US" altLang="ko-KR" dirty="0"/>
              <a:t>(PKI) </a:t>
            </a:r>
            <a:r>
              <a:rPr lang="ko-KR" altLang="en-US" dirty="0"/>
              <a:t>기술 기반으로 개인에게 이전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344A-74D1-47C5-A3DF-8D997D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E3D3-9571-46E1-BBA1-3E1F4C7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FD26B-3996-472E-887C-CD847BE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42FE1-AE80-4536-8760-5047D5C35924}"/>
              </a:ext>
            </a:extLst>
          </p:cNvPr>
          <p:cNvSpPr txBox="1"/>
          <p:nvPr/>
        </p:nvSpPr>
        <p:spPr>
          <a:xfrm>
            <a:off x="1098934" y="5252831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이 비전을 가장 중앙 </a:t>
            </a:r>
            <a:r>
              <a:rPr lang="ko-KR" altLang="en-US" b="1" dirty="0" err="1"/>
              <a:t>집권화된</a:t>
            </a:r>
            <a:r>
              <a:rPr lang="ko-KR" altLang="en-US" b="1" dirty="0"/>
              <a:t> 시스템인 화폐 시스템에 적용한 것이 </a:t>
            </a:r>
            <a:br>
              <a:rPr lang="en-US" altLang="ko-KR" b="1" dirty="0"/>
            </a:br>
            <a:r>
              <a:rPr lang="ko-KR" altLang="en-US" b="1" dirty="0" err="1"/>
              <a:t>비트코인으로</a:t>
            </a:r>
            <a:r>
              <a:rPr lang="ko-KR" altLang="en-US" b="1" dirty="0"/>
              <a:t> 대표되는 암호화폐</a:t>
            </a:r>
          </a:p>
        </p:txBody>
      </p:sp>
    </p:spTree>
    <p:extLst>
      <p:ext uri="{BB962C8B-B14F-4D97-AF65-F5344CB8AC3E}">
        <p14:creationId xmlns:p14="http://schemas.microsoft.com/office/powerpoint/2010/main" val="296009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11008-0094-4841-99CE-E3211A78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CCFE53-EC62-42F3-A89B-C87F811D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개요 </a:t>
            </a:r>
            <a:r>
              <a:rPr lang="en-US" altLang="ko-KR" dirty="0"/>
              <a:t>(1 day)</a:t>
            </a:r>
          </a:p>
          <a:p>
            <a:pPr lvl="1"/>
            <a:r>
              <a:rPr lang="ko-KR" altLang="en-US" dirty="0"/>
              <a:t>블록체인의 본질</a:t>
            </a:r>
            <a:endParaRPr lang="en-US" altLang="ko-KR" dirty="0"/>
          </a:p>
          <a:p>
            <a:pPr lvl="1"/>
            <a:r>
              <a:rPr lang="ko-KR" altLang="en-US" dirty="0" err="1"/>
              <a:t>프라이빗</a:t>
            </a:r>
            <a:r>
              <a:rPr lang="ko-KR" altLang="en-US" dirty="0"/>
              <a:t> 블록체인의 현재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구동 실습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개발 </a:t>
            </a:r>
            <a:r>
              <a:rPr lang="en-US" altLang="ko-KR" dirty="0"/>
              <a:t>(2 day)</a:t>
            </a:r>
          </a:p>
          <a:p>
            <a:pPr lvl="1"/>
            <a:r>
              <a:rPr lang="ko-KR" altLang="en-US" dirty="0" err="1"/>
              <a:t>스마트컨트랙트</a:t>
            </a:r>
            <a:r>
              <a:rPr lang="ko-KR" altLang="en-US" dirty="0"/>
              <a:t> 개요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아키텍처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개발 실습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3E7AE9-D38E-4B33-AC68-41D8738A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246E4-2156-4702-8E0C-D13BE3D9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A5537-578C-4A59-B7CF-759638AD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1811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B6CE7-1222-4F34-816A-B1A8EB9C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블록체인 기술의 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3045B-5DC0-4656-BE74-4377A0071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4344A-74D1-47C5-A3DF-8D997D327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7E3D3-9571-46E1-BBA1-3E1F4C7C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6FD26B-3996-472E-887C-CD847BEC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D4BD37-1234-4B8A-B27D-55D43459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52" y="1474378"/>
            <a:ext cx="7709296" cy="4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33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4E353-4740-4E8C-B38E-0DD14928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기술의 현주소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4812E-C476-4613-B428-9676C099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4FB69-3177-4716-B035-067237E4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CC700-6DEA-45A5-9E0E-0CE27619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60FC7-EC06-40A4-B8A2-F8E9B67C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023CBD-38BA-4A77-9BA9-FCEBCC1F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55" y="1332820"/>
            <a:ext cx="7071691" cy="502107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4EF6A4D-C8D2-49EC-BA81-736A3A6BB1AF}"/>
              </a:ext>
            </a:extLst>
          </p:cNvPr>
          <p:cNvSpPr/>
          <p:nvPr/>
        </p:nvSpPr>
        <p:spPr>
          <a:xfrm rot="17571872">
            <a:off x="4934777" y="4002468"/>
            <a:ext cx="130202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3A62FA-9B38-4A69-BC65-31D5764F3CDE}"/>
              </a:ext>
            </a:extLst>
          </p:cNvPr>
          <p:cNvSpPr/>
          <p:nvPr/>
        </p:nvSpPr>
        <p:spPr>
          <a:xfrm rot="3941270">
            <a:off x="5775168" y="3998762"/>
            <a:ext cx="130202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7728C60-923B-424F-A859-98328F1F24D5}"/>
              </a:ext>
            </a:extLst>
          </p:cNvPr>
          <p:cNvSpPr/>
          <p:nvPr/>
        </p:nvSpPr>
        <p:spPr>
          <a:xfrm>
            <a:off x="6783355" y="3998762"/>
            <a:ext cx="805171" cy="240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CDE49-1FC5-42DD-AFDB-BF5E12D1B1FD}"/>
              </a:ext>
            </a:extLst>
          </p:cNvPr>
          <p:cNvSpPr txBox="1"/>
          <p:nvPr/>
        </p:nvSpPr>
        <p:spPr>
          <a:xfrm>
            <a:off x="3003373" y="3814096"/>
            <a:ext cx="25955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비전에 대한 기대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B284A-F7E9-4FA1-9DC8-1B81EF06D49A}"/>
              </a:ext>
            </a:extLst>
          </p:cNvPr>
          <p:cNvSpPr txBox="1"/>
          <p:nvPr/>
        </p:nvSpPr>
        <p:spPr>
          <a:xfrm>
            <a:off x="5860983" y="4759230"/>
            <a:ext cx="23391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 실 적용의 </a:t>
            </a:r>
            <a:br>
              <a:rPr lang="en-US" altLang="ko-KR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어려움에 대한 현실파악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F6F9F-33AF-4531-A84C-9C7F05796A45}"/>
              </a:ext>
            </a:extLst>
          </p:cNvPr>
          <p:cNvSpPr txBox="1"/>
          <p:nvPr/>
        </p:nvSpPr>
        <p:spPr>
          <a:xfrm>
            <a:off x="6622950" y="3556321"/>
            <a:ext cx="23391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비트코인</a:t>
            </a:r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자산의 금융화</a:t>
            </a:r>
          </a:p>
        </p:txBody>
      </p:sp>
    </p:spTree>
    <p:extLst>
      <p:ext uri="{BB962C8B-B14F-4D97-AF65-F5344CB8AC3E}">
        <p14:creationId xmlns:p14="http://schemas.microsoft.com/office/powerpoint/2010/main" val="1380788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4E353-4740-4E8C-B38E-0DD14928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기술의 현주소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4812E-C476-4613-B428-9676C0991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암호화폐의 모습에 대한 실망감</a:t>
            </a:r>
            <a:endParaRPr lang="en-US" altLang="ko-KR" dirty="0"/>
          </a:p>
          <a:p>
            <a:pPr lvl="1"/>
            <a:r>
              <a:rPr lang="ko-KR" altLang="en-US" dirty="0"/>
              <a:t>화폐 시스템이 현재와 같은 강력한 통제를 갖게 된 것에는 다 이유가 있음</a:t>
            </a:r>
            <a:endParaRPr lang="en-US" altLang="ko-KR" dirty="0"/>
          </a:p>
          <a:p>
            <a:pPr lvl="1"/>
            <a:r>
              <a:rPr lang="ko-KR" altLang="en-US" dirty="0"/>
              <a:t>화폐</a:t>
            </a:r>
            <a:r>
              <a:rPr lang="en-US" altLang="ko-KR" dirty="0"/>
              <a:t>, </a:t>
            </a:r>
            <a:r>
              <a:rPr lang="ko-KR" altLang="en-US" dirty="0"/>
              <a:t>주식</a:t>
            </a:r>
            <a:r>
              <a:rPr lang="en-US" altLang="ko-KR" dirty="0"/>
              <a:t>, </a:t>
            </a:r>
            <a:r>
              <a:rPr lang="ko-KR" altLang="en-US" dirty="0"/>
              <a:t>부동산 등의 자산과는 다르게 암호화폐 자체는 실물 기반이 없음</a:t>
            </a:r>
            <a:endParaRPr lang="en-US" altLang="ko-KR" dirty="0"/>
          </a:p>
          <a:p>
            <a:pPr lvl="1"/>
            <a:r>
              <a:rPr lang="ko-KR" altLang="en-US" dirty="0"/>
              <a:t>거래 내역 자체가 실물 기반 역할을 함</a:t>
            </a:r>
            <a:endParaRPr lang="en-US" altLang="ko-KR" dirty="0"/>
          </a:p>
          <a:p>
            <a:r>
              <a:rPr lang="ko-KR" altLang="en-US" dirty="0"/>
              <a:t>그럼에도 혁신은 지속됨</a:t>
            </a:r>
            <a:endParaRPr lang="en-US" altLang="ko-KR" dirty="0"/>
          </a:p>
          <a:p>
            <a:pPr lvl="1"/>
            <a:r>
              <a:rPr lang="ko-KR" altLang="en-US" dirty="0"/>
              <a:t>인터넷에 신뢰 데이터 레이어를 구축하고자 하는 </a:t>
            </a:r>
            <a:r>
              <a:rPr lang="ko-KR" altLang="en-US" dirty="0" err="1"/>
              <a:t>이더리움</a:t>
            </a:r>
            <a:endParaRPr lang="en-US" altLang="ko-KR" dirty="0"/>
          </a:p>
          <a:p>
            <a:pPr lvl="1"/>
            <a:r>
              <a:rPr lang="ko-KR" altLang="en-US" dirty="0" err="1"/>
              <a:t>킬링</a:t>
            </a:r>
            <a:r>
              <a:rPr lang="ko-KR" altLang="en-US" dirty="0"/>
              <a:t> 어플리케이션의 부재가 지속적인 발목을 잡음</a:t>
            </a:r>
            <a:endParaRPr lang="en-US" altLang="ko-KR" dirty="0"/>
          </a:p>
          <a:p>
            <a:pPr lvl="1"/>
            <a:r>
              <a:rPr lang="ko-KR" altLang="en-US" dirty="0"/>
              <a:t>기술자 커뮤니티에서는 지속적으로 사용성에 대한 가능성을 타진 중</a:t>
            </a:r>
            <a:endParaRPr lang="en-US" altLang="ko-KR" dirty="0"/>
          </a:p>
          <a:p>
            <a:r>
              <a:rPr lang="ko-KR" altLang="en-US" dirty="0"/>
              <a:t>아직은 초기 기술로 지속적인 투자 연구가 필요</a:t>
            </a:r>
            <a:endParaRPr lang="en-US" altLang="ko-KR" dirty="0"/>
          </a:p>
          <a:p>
            <a:pPr lvl="1"/>
            <a:r>
              <a:rPr lang="ko-KR" altLang="en-US" dirty="0"/>
              <a:t>기술 </a:t>
            </a:r>
            <a:r>
              <a:rPr lang="ko-KR" altLang="en-US" dirty="0" err="1"/>
              <a:t>컨샙과</a:t>
            </a:r>
            <a:r>
              <a:rPr lang="ko-KR" altLang="en-US" dirty="0"/>
              <a:t> 가능성은 매우 훌륭함</a:t>
            </a:r>
            <a:endParaRPr lang="en-US" altLang="ko-KR" dirty="0"/>
          </a:p>
          <a:p>
            <a:pPr lvl="1"/>
            <a:r>
              <a:rPr lang="ko-KR" altLang="en-US" dirty="0"/>
              <a:t>아직 시장을 장악한 주도적인 소프트웨어 시스템의 부재로 가능성이 매우 넓게 열려 있음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0B0F0"/>
                </a:solidFill>
              </a:rPr>
              <a:t>투표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F0"/>
                </a:solidFill>
              </a:rPr>
              <a:t>공문서 저장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B0F0"/>
                </a:solidFill>
              </a:rPr>
              <a:t>유통망 추적</a:t>
            </a:r>
            <a:r>
              <a:rPr lang="en-US" altLang="ko-KR" b="1" dirty="0">
                <a:solidFill>
                  <a:srgbClr val="00B0F0"/>
                </a:solidFill>
              </a:rPr>
              <a:t> </a:t>
            </a:r>
            <a:r>
              <a:rPr lang="ko-KR" altLang="en-US" dirty="0"/>
              <a:t>등에서 유의미한 성과를 보이고 있음 </a:t>
            </a:r>
            <a:r>
              <a:rPr lang="en-US" altLang="ko-KR" dirty="0"/>
              <a:t>=&gt;</a:t>
            </a:r>
            <a:r>
              <a:rPr lang="ko-KR" altLang="en-US" dirty="0"/>
              <a:t> 공공영역에서의 가능성이 높아지고 있음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4FB69-3177-4716-B035-067237E4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CC700-6DEA-45A5-9E0E-0CE27619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60FC7-EC06-40A4-B8A2-F8E9B67C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90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3CAD0-E1B0-4ABC-9E9A-1418A268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기술의 현주소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56FAA1-D9DF-46CF-B291-5B564BA8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a.k.a</a:t>
            </a:r>
            <a:r>
              <a:rPr lang="en-US" altLang="ko-KR" dirty="0"/>
              <a:t> DID)</a:t>
            </a:r>
          </a:p>
          <a:p>
            <a:r>
              <a:rPr lang="ko-KR" altLang="en-US" dirty="0"/>
              <a:t>지역화폐</a:t>
            </a:r>
            <a:endParaRPr lang="en-US" altLang="ko-KR" dirty="0"/>
          </a:p>
          <a:p>
            <a:r>
              <a:rPr lang="ko-KR" altLang="en-US" dirty="0"/>
              <a:t>중앙은행발행 디지털 화폐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8A2B7-A94D-4BD9-864A-35F87F9C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F18CB-A6EE-4436-851A-C798FB13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D6F1B4-73B0-42D0-BA69-668A43E5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6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D06F-F96D-4D43-849D-D4109B08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78D0B-1B98-44EA-B7FA-052E6AA03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탈중앙화 신원증명</a:t>
            </a:r>
            <a:r>
              <a:rPr lang="en-US" altLang="ko-KR" dirty="0"/>
              <a:t>(DID, </a:t>
            </a:r>
            <a:r>
              <a:rPr lang="en-US" altLang="ko-KR" dirty="0">
                <a:solidFill>
                  <a:srgbClr val="00B0F0"/>
                </a:solidFill>
              </a:rPr>
              <a:t>D</a:t>
            </a:r>
            <a:r>
              <a:rPr lang="en-US" altLang="ko-KR" dirty="0"/>
              <a:t>ecentralized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00B0F0"/>
                </a:solidFill>
              </a:rPr>
              <a:t>ID</a:t>
            </a:r>
            <a:r>
              <a:rPr lang="en-US" altLang="ko-KR" dirty="0" err="1"/>
              <a:t>entity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신분증</a:t>
            </a:r>
            <a:r>
              <a:rPr lang="en-US" altLang="ko-KR" dirty="0"/>
              <a:t>”</a:t>
            </a:r>
            <a:r>
              <a:rPr lang="ko-KR" altLang="en-US" dirty="0"/>
              <a:t>의 </a:t>
            </a:r>
            <a:r>
              <a:rPr lang="en-US" altLang="ko-KR" dirty="0"/>
              <a:t>“</a:t>
            </a:r>
            <a:r>
              <a:rPr lang="ko-KR" altLang="en-US" b="1" dirty="0" err="1">
                <a:solidFill>
                  <a:srgbClr val="00B0F0"/>
                </a:solidFill>
              </a:rPr>
              <a:t>인증수단</a:t>
            </a:r>
            <a:r>
              <a:rPr lang="en-US" altLang="ko-KR" dirty="0"/>
              <a:t>”</a:t>
            </a:r>
            <a:r>
              <a:rPr lang="ko-KR" altLang="en-US" dirty="0"/>
              <a:t>을 저장하는 </a:t>
            </a:r>
            <a:r>
              <a:rPr lang="ko-KR" altLang="en-US" dirty="0" err="1"/>
              <a:t>컨샙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요즘 가장 떠오르는 블록체인 활용 분야</a:t>
            </a:r>
            <a:endParaRPr lang="en-US" altLang="ko-KR" dirty="0"/>
          </a:p>
          <a:p>
            <a:pPr lvl="1"/>
            <a:r>
              <a:rPr lang="ko-KR" altLang="en-US" dirty="0"/>
              <a:t>해외는 물론 국내에서도 아주 활발히 논의됨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74813-318E-4E93-963A-A187FE45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BA27-17DB-4DAF-B9FB-F24C1AA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3E4D-3349-4215-A044-3A20C77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2A4474-AE6B-0E46-ACE2-86655CC5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2433476"/>
            <a:ext cx="3302000" cy="2159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3264C8-3ADF-CA4A-974E-77F42A326906}"/>
              </a:ext>
            </a:extLst>
          </p:cNvPr>
          <p:cNvSpPr/>
          <p:nvPr/>
        </p:nvSpPr>
        <p:spPr>
          <a:xfrm>
            <a:off x="2661557" y="4592476"/>
            <a:ext cx="3820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신분증의 구조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출처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자기주권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신원증명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구조분석서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제이펍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윤대근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29DA2-F986-0E42-8AE1-3FA609FFA30D}"/>
              </a:ext>
            </a:extLst>
          </p:cNvPr>
          <p:cNvSpPr/>
          <p:nvPr/>
        </p:nvSpPr>
        <p:spPr>
          <a:xfrm>
            <a:off x="3331029" y="3331029"/>
            <a:ext cx="1240971" cy="18194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C34E17-D306-0447-A238-66D4FABAAEAE}"/>
              </a:ext>
            </a:extLst>
          </p:cNvPr>
          <p:cNvSpPr/>
          <p:nvPr/>
        </p:nvSpPr>
        <p:spPr>
          <a:xfrm>
            <a:off x="3331028" y="3571292"/>
            <a:ext cx="1362270" cy="4408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434747-9EF9-494F-AC4A-131CCD627CDD}"/>
              </a:ext>
            </a:extLst>
          </p:cNvPr>
          <p:cNvSpPr/>
          <p:nvPr/>
        </p:nvSpPr>
        <p:spPr>
          <a:xfrm>
            <a:off x="3469173" y="3084547"/>
            <a:ext cx="1102827" cy="2091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3FE4BC-E7AD-9F47-95F4-E22D66D49C37}"/>
              </a:ext>
            </a:extLst>
          </p:cNvPr>
          <p:cNvSpPr/>
          <p:nvPr/>
        </p:nvSpPr>
        <p:spPr>
          <a:xfrm>
            <a:off x="3951514" y="4093289"/>
            <a:ext cx="1362270" cy="3382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5CB104-DB56-D44E-BA3D-9B0E8B336723}"/>
              </a:ext>
            </a:extLst>
          </p:cNvPr>
          <p:cNvSpPr/>
          <p:nvPr/>
        </p:nvSpPr>
        <p:spPr>
          <a:xfrm>
            <a:off x="5313784" y="4013978"/>
            <a:ext cx="480526" cy="4242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9E6B80-E627-6B49-B7FF-D4A4D6C73D57}"/>
              </a:ext>
            </a:extLst>
          </p:cNvPr>
          <p:cNvSpPr/>
          <p:nvPr/>
        </p:nvSpPr>
        <p:spPr>
          <a:xfrm>
            <a:off x="4971660" y="2631879"/>
            <a:ext cx="1009261" cy="130719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9A701-E104-8045-96D3-3D97AE882ABC}"/>
              </a:ext>
            </a:extLst>
          </p:cNvPr>
          <p:cNvSpPr/>
          <p:nvPr/>
        </p:nvSpPr>
        <p:spPr>
          <a:xfrm>
            <a:off x="2396153" y="3858251"/>
            <a:ext cx="506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919DC0-500D-7F4D-82B9-61A4C2FE57E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824843" y="3791728"/>
            <a:ext cx="506185" cy="22043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655F98-174D-D140-99D9-088ACF29102A}"/>
              </a:ext>
            </a:extLst>
          </p:cNvPr>
          <p:cNvCxnSpPr>
            <a:cxnSpLocks/>
          </p:cNvCxnSpPr>
          <p:nvPr/>
        </p:nvCxnSpPr>
        <p:spPr>
          <a:xfrm flipV="1">
            <a:off x="2862555" y="3176817"/>
            <a:ext cx="564630" cy="84189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CE90332-C2D0-3B4C-AF38-23ABD1888E8C}"/>
              </a:ext>
            </a:extLst>
          </p:cNvPr>
          <p:cNvSpPr/>
          <p:nvPr/>
        </p:nvSpPr>
        <p:spPr>
          <a:xfrm>
            <a:off x="2300515" y="3293706"/>
            <a:ext cx="601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식별자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9A39A46-8861-6A47-B062-37B9BCB94005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820567" y="3422003"/>
            <a:ext cx="510462" cy="69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0D36FB-5204-D641-90C9-8BD4048390C3}"/>
              </a:ext>
            </a:extLst>
          </p:cNvPr>
          <p:cNvSpPr/>
          <p:nvPr/>
        </p:nvSpPr>
        <p:spPr>
          <a:xfrm>
            <a:off x="4670748" y="4431522"/>
            <a:ext cx="601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발행인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0B9EDE-5A92-5044-89F0-2EE9064D7B4D}"/>
              </a:ext>
            </a:extLst>
          </p:cNvPr>
          <p:cNvSpPr/>
          <p:nvPr/>
        </p:nvSpPr>
        <p:spPr>
          <a:xfrm>
            <a:off x="5592145" y="4449054"/>
            <a:ext cx="1191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dirty="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발행인 </a:t>
            </a:r>
            <a:r>
              <a:rPr lang="ko-KR" altLang="en-US" sz="1200" b="1" u="sng" dirty="0" err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인증수단</a:t>
            </a:r>
            <a:endParaRPr lang="en-US" altLang="ko-KR" sz="1200" b="1" u="sng" dirty="0">
              <a:solidFill>
                <a:schemeClr val="accent6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424CDC-5AA3-1746-88DD-54853FB73906}"/>
              </a:ext>
            </a:extLst>
          </p:cNvPr>
          <p:cNvSpPr/>
          <p:nvPr/>
        </p:nvSpPr>
        <p:spPr>
          <a:xfrm>
            <a:off x="6011637" y="3219227"/>
            <a:ext cx="1191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dirty="0">
                <a:solidFill>
                  <a:schemeClr val="accent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소유자 </a:t>
            </a:r>
            <a:r>
              <a:rPr lang="ko-KR" altLang="en-US" sz="1200" b="1" u="sng" dirty="0" err="1">
                <a:solidFill>
                  <a:schemeClr val="accent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인증수단</a:t>
            </a:r>
            <a:endParaRPr lang="en-US" altLang="ko-KR" sz="1200" b="1" u="sng" dirty="0">
              <a:solidFill>
                <a:schemeClr val="accent2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3E83CE3-9B57-524A-95A2-D9D34562A005}"/>
              </a:ext>
            </a:extLst>
          </p:cNvPr>
          <p:cNvSpPr/>
          <p:nvPr/>
        </p:nvSpPr>
        <p:spPr>
          <a:xfrm>
            <a:off x="6482443" y="3176817"/>
            <a:ext cx="720403" cy="31940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9487913-3269-2B47-B9D7-10AB83C3EA65}"/>
              </a:ext>
            </a:extLst>
          </p:cNvPr>
          <p:cNvSpPr/>
          <p:nvPr/>
        </p:nvSpPr>
        <p:spPr>
          <a:xfrm>
            <a:off x="6081613" y="4389112"/>
            <a:ext cx="720403" cy="31940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AB3823-BAEA-4C47-BBCE-E8E9CE64CEBA}"/>
              </a:ext>
            </a:extLst>
          </p:cNvPr>
          <p:cNvSpPr/>
          <p:nvPr/>
        </p:nvSpPr>
        <p:spPr>
          <a:xfrm>
            <a:off x="6380581" y="3652830"/>
            <a:ext cx="2561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디지털 인감도장 기술</a:t>
            </a:r>
            <a:b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공개키</a:t>
            </a:r>
            <a:r>
              <a:rPr lang="en-US" altLang="ko-KR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 기술 사용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67936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D06F-F96D-4D43-849D-D4109B08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78D0B-1B98-44EA-B7FA-052E6AA03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ko-KR" altLang="en-US" dirty="0"/>
              <a:t>탈중앙화 신원증명</a:t>
            </a:r>
            <a:r>
              <a:rPr lang="en-US" altLang="ko-KR" dirty="0"/>
              <a:t>(DID, </a:t>
            </a:r>
            <a:r>
              <a:rPr lang="en-US" altLang="ko-KR" dirty="0">
                <a:solidFill>
                  <a:srgbClr val="00B0F0"/>
                </a:solidFill>
              </a:rPr>
              <a:t>D</a:t>
            </a:r>
            <a:r>
              <a:rPr lang="en-US" altLang="ko-KR" dirty="0"/>
              <a:t>ecentralized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00B0F0"/>
                </a:solidFill>
              </a:rPr>
              <a:t>ID</a:t>
            </a:r>
            <a:r>
              <a:rPr lang="en-US" altLang="ko-KR" dirty="0" err="1"/>
              <a:t>entity</a:t>
            </a:r>
            <a:r>
              <a:rPr lang="en-US" altLang="ko-KR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74813-318E-4E93-963A-A187FE45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1947" y="6356351"/>
            <a:ext cx="2057400" cy="365125"/>
          </a:xfrm>
        </p:spPr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BA27-17DB-4DAF-B9FB-F24C1AA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3E4D-3349-4215-A044-3A20C77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8" name="그래픽 7" descr="학교">
            <a:extLst>
              <a:ext uri="{FF2B5EF4-FFF2-40B4-BE49-F238E27FC236}">
                <a16:creationId xmlns:a16="http://schemas.microsoft.com/office/drawing/2014/main" id="{3E2256FD-FC48-4A47-9C4D-2E30103E8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085" y="2601410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BC5ED4F-4986-4040-B01C-8FC9AE29B075}"/>
              </a:ext>
            </a:extLst>
          </p:cNvPr>
          <p:cNvSpPr/>
          <p:nvPr/>
        </p:nvSpPr>
        <p:spPr>
          <a:xfrm>
            <a:off x="1783448" y="3384414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24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래픽 10" descr="건물">
            <a:extLst>
              <a:ext uri="{FF2B5EF4-FFF2-40B4-BE49-F238E27FC236}">
                <a16:creationId xmlns:a16="http://schemas.microsoft.com/office/drawing/2014/main" id="{8DD3F205-2E92-4EBF-9E27-CA40CBF67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9795" y="2601410"/>
            <a:ext cx="711843" cy="71184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03978-D84B-4437-8178-7C0D7ABA9EB8}"/>
              </a:ext>
            </a:extLst>
          </p:cNvPr>
          <p:cNvSpPr/>
          <p:nvPr/>
        </p:nvSpPr>
        <p:spPr>
          <a:xfrm>
            <a:off x="6590879" y="3313253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민간회사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래픽 13" descr="사용자">
            <a:extLst>
              <a:ext uri="{FF2B5EF4-FFF2-40B4-BE49-F238E27FC236}">
                <a16:creationId xmlns:a16="http://schemas.microsoft.com/office/drawing/2014/main" id="{3E18F050-857C-48B9-B2DE-1BB3B1162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7163" y="2672571"/>
            <a:ext cx="769673" cy="7696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6B5BC7-4F4D-401C-9636-436B3D8DC1CB}"/>
              </a:ext>
            </a:extLst>
          </p:cNvPr>
          <p:cNvSpPr/>
          <p:nvPr/>
        </p:nvSpPr>
        <p:spPr>
          <a:xfrm>
            <a:off x="4187162" y="3384414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래픽 15" descr="데이터베이스">
            <a:extLst>
              <a:ext uri="{FF2B5EF4-FFF2-40B4-BE49-F238E27FC236}">
                <a16:creationId xmlns:a16="http://schemas.microsoft.com/office/drawing/2014/main" id="{BEDAE063-D5F2-43CC-824A-75F67F07B4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47553" y="4397747"/>
            <a:ext cx="848889" cy="84888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DD1D96-126B-451F-8EAE-46903A493F2A}"/>
              </a:ext>
            </a:extLst>
          </p:cNvPr>
          <p:cNvSpPr/>
          <p:nvPr/>
        </p:nvSpPr>
        <p:spPr>
          <a:xfrm>
            <a:off x="4187162" y="5269166"/>
            <a:ext cx="769673" cy="280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블록체인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CBE563-6B55-4E70-A04D-EEF56EB094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0" y="4932734"/>
            <a:ext cx="2342253" cy="1531473"/>
          </a:xfrm>
          <a:prstGeom prst="rect">
            <a:avLst/>
          </a:prstGeom>
        </p:spPr>
      </p:pic>
      <p:pic>
        <p:nvPicPr>
          <p:cNvPr id="20" name="그래픽 19" descr="키">
            <a:extLst>
              <a:ext uri="{FF2B5EF4-FFF2-40B4-BE49-F238E27FC236}">
                <a16:creationId xmlns:a16="http://schemas.microsoft.com/office/drawing/2014/main" id="{B992B94C-499A-4B2F-8145-095C4F644D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4579" y="5145734"/>
            <a:ext cx="492974" cy="4929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1C23FA-5520-47AF-A82C-E5C578DA1D7A}"/>
              </a:ext>
            </a:extLst>
          </p:cNvPr>
          <p:cNvSpPr/>
          <p:nvPr/>
        </p:nvSpPr>
        <p:spPr>
          <a:xfrm>
            <a:off x="2613907" y="5246636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24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공개키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2" name="그래픽 21" descr="키">
            <a:extLst>
              <a:ext uri="{FF2B5EF4-FFF2-40B4-BE49-F238E27FC236}">
                <a16:creationId xmlns:a16="http://schemas.microsoft.com/office/drawing/2014/main" id="{C8C2EC9F-415F-40F9-97CB-77D19F4932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54579" y="4789436"/>
            <a:ext cx="492974" cy="49297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99D0DB-1C07-415C-B88C-F0B9BD899C4A}"/>
              </a:ext>
            </a:extLst>
          </p:cNvPr>
          <p:cNvSpPr/>
          <p:nvPr/>
        </p:nvSpPr>
        <p:spPr>
          <a:xfrm>
            <a:off x="2613907" y="4890338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공개키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4" name="그래픽 23" descr="키">
            <a:extLst>
              <a:ext uri="{FF2B5EF4-FFF2-40B4-BE49-F238E27FC236}">
                <a16:creationId xmlns:a16="http://schemas.microsoft.com/office/drawing/2014/main" id="{A4814CCC-A8F1-417A-9E19-AEE59F7FEA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5942" y="2261948"/>
            <a:ext cx="492974" cy="49297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31AC93-2AC5-4C69-9CAB-0CD85E751270}"/>
              </a:ext>
            </a:extLst>
          </p:cNvPr>
          <p:cNvSpPr/>
          <p:nvPr/>
        </p:nvSpPr>
        <p:spPr>
          <a:xfrm>
            <a:off x="845270" y="2362850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정부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24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6" name="그래픽 25" descr="키">
            <a:extLst>
              <a:ext uri="{FF2B5EF4-FFF2-40B4-BE49-F238E27FC236}">
                <a16:creationId xmlns:a16="http://schemas.microsoft.com/office/drawing/2014/main" id="{49A18B27-7075-4CA4-9EF1-B659902A3E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44803" y="2261948"/>
            <a:ext cx="492974" cy="49297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E15E51-9D0D-4427-91A8-22AD1EB1CA99}"/>
              </a:ext>
            </a:extLst>
          </p:cNvPr>
          <p:cNvSpPr/>
          <p:nvPr/>
        </p:nvSpPr>
        <p:spPr>
          <a:xfrm>
            <a:off x="3304131" y="2362850"/>
            <a:ext cx="1103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개인키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9" name="그래픽 28" descr="계약">
            <a:extLst>
              <a:ext uri="{FF2B5EF4-FFF2-40B4-BE49-F238E27FC236}">
                <a16:creationId xmlns:a16="http://schemas.microsoft.com/office/drawing/2014/main" id="{FE23E0E9-7C84-4C56-9E5B-00D1AA958B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79779" y="3137509"/>
            <a:ext cx="377099" cy="377099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B4B2314-0639-43C2-98A1-3B9E61160DD7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2625485" y="3057408"/>
            <a:ext cx="1561678" cy="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8D4DCA-3890-4D8C-A52F-128849963E77}"/>
              </a:ext>
            </a:extLst>
          </p:cNvPr>
          <p:cNvSpPr/>
          <p:nvPr/>
        </p:nvSpPr>
        <p:spPr>
          <a:xfrm>
            <a:off x="2983491" y="3537794"/>
            <a:ext cx="769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신분증 발급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9BBC2BB-3FC2-4A61-8F66-CE631DC7EEB4}"/>
              </a:ext>
            </a:extLst>
          </p:cNvPr>
          <p:cNvCxnSpPr/>
          <p:nvPr/>
        </p:nvCxnSpPr>
        <p:spPr>
          <a:xfrm flipV="1">
            <a:off x="5043659" y="3058009"/>
            <a:ext cx="1561678" cy="1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래픽 33" descr="계약">
            <a:extLst>
              <a:ext uri="{FF2B5EF4-FFF2-40B4-BE49-F238E27FC236}">
                <a16:creationId xmlns:a16="http://schemas.microsoft.com/office/drawing/2014/main" id="{82A0FBBF-4198-4451-AF7A-9354BC9C16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90360" y="3140896"/>
            <a:ext cx="377099" cy="377099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65757E8-7367-4AE6-94A8-FB8FE4CE9E73}"/>
              </a:ext>
            </a:extLst>
          </p:cNvPr>
          <p:cNvSpPr/>
          <p:nvPr/>
        </p:nvSpPr>
        <p:spPr>
          <a:xfrm>
            <a:off x="5394072" y="3541181"/>
            <a:ext cx="769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신분증 제출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414FC51-8F6C-4CE7-8399-62FF6918B83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043659" y="3593939"/>
            <a:ext cx="1932057" cy="103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0202C3-9CC8-49E3-899D-F875A724ED88}"/>
              </a:ext>
            </a:extLst>
          </p:cNvPr>
          <p:cNvSpPr/>
          <p:nvPr/>
        </p:nvSpPr>
        <p:spPr>
          <a:xfrm>
            <a:off x="5418241" y="4283532"/>
            <a:ext cx="1142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발행인과 소유자 검증</a:t>
            </a:r>
            <a:endParaRPr lang="ko-Kore-KR" altLang="en-US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F1C802-7F21-4756-9938-1F370BFC634B}"/>
              </a:ext>
            </a:extLst>
          </p:cNvPr>
          <p:cNvSpPr/>
          <p:nvPr/>
        </p:nvSpPr>
        <p:spPr>
          <a:xfrm>
            <a:off x="1711085" y="6030243"/>
            <a:ext cx="349209" cy="3386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C6727C-305D-4330-A0D1-6A6EBE3C634E}"/>
              </a:ext>
            </a:extLst>
          </p:cNvPr>
          <p:cNvSpPr/>
          <p:nvPr/>
        </p:nvSpPr>
        <p:spPr>
          <a:xfrm>
            <a:off x="1507154" y="5083328"/>
            <a:ext cx="732193" cy="91814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EBE18FF-DAA5-4651-9736-FBAD65450C0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2239347" y="5083328"/>
            <a:ext cx="492278" cy="45907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6432C7F-3D7C-4AB6-925E-732095384710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2060294" y="5549852"/>
            <a:ext cx="671331" cy="6497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334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2D06F-F96D-4D43-849D-D4109B08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탈중앙화</a:t>
            </a:r>
            <a:r>
              <a:rPr lang="ko-KR" altLang="en-US" dirty="0"/>
              <a:t> </a:t>
            </a:r>
            <a:r>
              <a:rPr lang="ko-KR" altLang="en-US" dirty="0" err="1"/>
              <a:t>신원증명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78D0B-1B98-44EA-B7FA-052E6AA03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Pass </a:t>
            </a:r>
            <a:r>
              <a:rPr lang="ko-KR" altLang="en-US" b="1" dirty="0"/>
              <a:t>앱 운전면허증</a:t>
            </a:r>
            <a:endParaRPr lang="en-US" altLang="ko-KR" b="1" dirty="0"/>
          </a:p>
          <a:p>
            <a:pPr lvl="1"/>
            <a:r>
              <a:rPr lang="ko-KR" altLang="en-US" dirty="0"/>
              <a:t>주요 개인정보는 사용자 앱에 저장하고 블록체인에는 최소한의 식별을 위한 정보만 저장</a:t>
            </a:r>
            <a:endParaRPr lang="en-US" altLang="ko-KR" dirty="0"/>
          </a:p>
          <a:p>
            <a:pPr lvl="1"/>
            <a:r>
              <a:rPr lang="ko-KR" altLang="en-US" dirty="0"/>
              <a:t>전산화 함으로써 얻는 사용상 편의성 및 효율성을 추구하면서 </a:t>
            </a:r>
            <a:r>
              <a:rPr lang="ko-KR" altLang="en-US" dirty="0" err="1"/>
              <a:t>위변조를</a:t>
            </a:r>
            <a:r>
              <a:rPr lang="ko-KR" altLang="en-US" dirty="0"/>
              <a:t> 방지하는 것이 매우 중요 </a:t>
            </a:r>
            <a:r>
              <a:rPr lang="en-US" altLang="ko-KR" dirty="0"/>
              <a:t>=&gt; </a:t>
            </a:r>
            <a:r>
              <a:rPr lang="ko-KR" altLang="en-US" dirty="0"/>
              <a:t>블록체인 기반 소프트웨어 서비스 구축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74813-318E-4E93-963A-A187FE45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BA27-17DB-4DAF-B9FB-F24C1AAC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C3E4D-3349-4215-A044-3A20C77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1105FF-5CD1-483C-92F4-D46F8CE9F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76" y="2792196"/>
            <a:ext cx="4567248" cy="25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61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 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블록체인 기반 지역화폐</a:t>
            </a:r>
            <a:endParaRPr lang="en-US" altLang="ko-KR" dirty="0"/>
          </a:p>
          <a:p>
            <a:pPr lvl="1"/>
            <a:r>
              <a:rPr lang="ko-KR" altLang="en-US" dirty="0"/>
              <a:t>노원구 지역화폐 </a:t>
            </a:r>
            <a:r>
              <a:rPr lang="en-US" altLang="ko-KR" dirty="0"/>
              <a:t>NW</a:t>
            </a:r>
          </a:p>
          <a:p>
            <a:pPr lvl="1"/>
            <a:r>
              <a:rPr lang="ko-KR" altLang="en-US" dirty="0"/>
              <a:t>조폐공사 지역화폐 플랫폼 </a:t>
            </a:r>
            <a:r>
              <a:rPr lang="en-US" altLang="ko-KR" dirty="0" err="1"/>
              <a:t>Chak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종이</a:t>
            </a:r>
            <a:r>
              <a:rPr lang="en-US" altLang="ko-KR" dirty="0"/>
              <a:t>, </a:t>
            </a:r>
            <a:r>
              <a:rPr lang="ko-KR" altLang="en-US" dirty="0"/>
              <a:t>상품권 등으로 관리되던 지역화폐의 전산화 시도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블록체인</a:t>
            </a:r>
            <a:r>
              <a:rPr lang="en-US" altLang="ko-KR" dirty="0"/>
              <a:t>”: </a:t>
            </a:r>
            <a:r>
              <a:rPr lang="ko-KR" altLang="en-US" dirty="0"/>
              <a:t>암호화폐 등을 통해 이미 화폐 플랫폼 기술로 검증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00B0F0"/>
                </a:solidFill>
              </a:rPr>
              <a:t>“</a:t>
            </a:r>
            <a:r>
              <a:rPr lang="ko-KR" altLang="en-US" b="1" dirty="0">
                <a:solidFill>
                  <a:srgbClr val="00B0F0"/>
                </a:solidFill>
              </a:rPr>
              <a:t>전산화</a:t>
            </a:r>
            <a:r>
              <a:rPr lang="en-US" altLang="ko-KR" b="1" dirty="0">
                <a:solidFill>
                  <a:srgbClr val="00B0F0"/>
                </a:solidFill>
              </a:rPr>
              <a:t>” </a:t>
            </a:r>
            <a:r>
              <a:rPr lang="ko-KR" altLang="en-US" b="1" dirty="0">
                <a:solidFill>
                  <a:srgbClr val="00B0F0"/>
                </a:solidFill>
              </a:rPr>
              <a:t>자체에 </a:t>
            </a:r>
            <a:r>
              <a:rPr lang="ko-KR" altLang="en-US" b="1" dirty="0" err="1">
                <a:solidFill>
                  <a:srgbClr val="00B0F0"/>
                </a:solidFill>
              </a:rPr>
              <a:t>촛점</a:t>
            </a:r>
            <a:r>
              <a:rPr lang="ko-KR" altLang="en-US" dirty="0" err="1"/>
              <a:t>이</a:t>
            </a:r>
            <a:r>
              <a:rPr lang="ko-KR" altLang="en-US" dirty="0"/>
              <a:t> 맞춰질 필요는 있음</a:t>
            </a:r>
            <a:endParaRPr lang="en-US" altLang="ko-KR" dirty="0"/>
          </a:p>
          <a:p>
            <a:pPr lvl="3"/>
            <a:r>
              <a:rPr lang="ko-KR" altLang="en-US" dirty="0"/>
              <a:t>블록체인을 쓰는게 중요한 것이 아님</a:t>
            </a:r>
            <a:endParaRPr lang="en-US" altLang="ko-KR" dirty="0"/>
          </a:p>
          <a:p>
            <a:pPr lvl="3"/>
            <a:r>
              <a:rPr lang="ko-KR" altLang="en-US" dirty="0"/>
              <a:t>중요한 건 좋은 </a:t>
            </a:r>
            <a:r>
              <a:rPr lang="en-US" altLang="ko-KR" dirty="0"/>
              <a:t>“</a:t>
            </a:r>
            <a:r>
              <a:rPr lang="ko-KR" altLang="en-US" dirty="0"/>
              <a:t>서비스</a:t>
            </a:r>
            <a:r>
              <a:rPr lang="en-US" altLang="ko-KR" dirty="0"/>
              <a:t>”</a:t>
            </a:r>
            <a:r>
              <a:rPr lang="ko-KR" altLang="en-US" dirty="0"/>
              <a:t>를 제공하는 것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134BC-571E-4D02-A7E4-D860FF31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573" y="1801114"/>
            <a:ext cx="5110480" cy="21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203649"/>
            <a:ext cx="8780106" cy="4849200"/>
          </a:xfrm>
        </p:spPr>
        <p:txBody>
          <a:bodyPr/>
          <a:lstStyle/>
          <a:p>
            <a:r>
              <a:rPr lang="ko-KR" altLang="en-US" dirty="0"/>
              <a:t>현재 블록체인 기반 지역화폐</a:t>
            </a:r>
            <a:endParaRPr lang="en-US" altLang="ko-KR" dirty="0"/>
          </a:p>
          <a:p>
            <a:pPr lvl="1"/>
            <a:r>
              <a:rPr lang="ko-KR" altLang="en-US" dirty="0"/>
              <a:t>노원구 지역화폐 </a:t>
            </a:r>
            <a:r>
              <a:rPr lang="en-US" altLang="ko-KR" dirty="0"/>
              <a:t>NW</a:t>
            </a:r>
          </a:p>
          <a:p>
            <a:pPr lvl="1"/>
            <a:r>
              <a:rPr lang="ko-KR" altLang="en-US" dirty="0"/>
              <a:t>조폐공사 지역화폐 플랫폼 </a:t>
            </a:r>
            <a:r>
              <a:rPr lang="en-US" altLang="ko-KR" dirty="0" err="1"/>
              <a:t>Chak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E724A11-9590-E04B-ACA4-B759AEEB9F44}"/>
              </a:ext>
            </a:extLst>
          </p:cNvPr>
          <p:cNvGrpSpPr/>
          <p:nvPr/>
        </p:nvGrpSpPr>
        <p:grpSpPr>
          <a:xfrm>
            <a:off x="3855655" y="1660849"/>
            <a:ext cx="5106398" cy="4541290"/>
            <a:chOff x="545480" y="94536"/>
            <a:chExt cx="7711394" cy="6858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8C02AC-9EF5-4942-987A-741AB0596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480" y="94536"/>
              <a:ext cx="3855697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FE977D-CB21-7847-837B-AE9D0C02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1177" y="94536"/>
              <a:ext cx="385569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302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203649"/>
            <a:ext cx="8780106" cy="4849200"/>
          </a:xfrm>
        </p:spPr>
        <p:txBody>
          <a:bodyPr/>
          <a:lstStyle/>
          <a:p>
            <a:r>
              <a:rPr lang="ko-KR" altLang="en-US" dirty="0"/>
              <a:t>지역화폐를 블록체인 기반 시스템으로 만들 당위성</a:t>
            </a:r>
            <a:endParaRPr lang="en-US" altLang="ko-KR" dirty="0"/>
          </a:p>
          <a:p>
            <a:pPr lvl="1"/>
            <a:r>
              <a:rPr lang="ko-KR" altLang="en-US" dirty="0" err="1"/>
              <a:t>블록체인에</a:t>
            </a:r>
            <a:r>
              <a:rPr lang="ko-KR" altLang="en-US" dirty="0"/>
              <a:t> 저장해도 좋을 데이터의 </a:t>
            </a:r>
            <a:r>
              <a:rPr lang="en-US" altLang="ko-KR" dirty="0"/>
              <a:t>AND </a:t>
            </a:r>
            <a:r>
              <a:rPr lang="ko-KR" altLang="en-US" dirty="0"/>
              <a:t>조건 검사</a:t>
            </a:r>
            <a:endParaRPr lang="en-US" altLang="ko-KR" dirty="0"/>
          </a:p>
          <a:p>
            <a:pPr lvl="2"/>
            <a:r>
              <a:rPr lang="ko-KR" altLang="en-US" dirty="0"/>
              <a:t>거래 내역은 </a:t>
            </a:r>
            <a:r>
              <a:rPr lang="ko-KR" altLang="en-US" dirty="0" err="1"/>
              <a:t>위변조가</a:t>
            </a:r>
            <a:r>
              <a:rPr lang="ko-KR" altLang="en-US" dirty="0"/>
              <a:t> 되어선 안됨</a:t>
            </a:r>
            <a:endParaRPr lang="en-US" altLang="ko-KR" dirty="0"/>
          </a:p>
          <a:p>
            <a:pPr lvl="2"/>
            <a:r>
              <a:rPr lang="ko-KR" altLang="en-US" dirty="0"/>
              <a:t>거래 내역의 보관은 참여 지자체</a:t>
            </a:r>
            <a:r>
              <a:rPr lang="en-US" altLang="ko-KR" dirty="0"/>
              <a:t>,</a:t>
            </a:r>
            <a:r>
              <a:rPr lang="ko-KR" altLang="en-US" dirty="0"/>
              <a:t> 기관</a:t>
            </a:r>
            <a:r>
              <a:rPr lang="en-US" altLang="ko-KR" dirty="0"/>
              <a:t>,</a:t>
            </a:r>
            <a:r>
              <a:rPr lang="ko-KR" altLang="en-US" dirty="0"/>
              <a:t> 시민단체 등이 모두 가져야 함</a:t>
            </a:r>
            <a:endParaRPr lang="en-US" altLang="ko-KR" dirty="0"/>
          </a:p>
          <a:p>
            <a:pPr lvl="3"/>
            <a:r>
              <a:rPr lang="ko-KR" altLang="en-US" dirty="0"/>
              <a:t>단순히 지자체가 데이터를 모두 갖기 보단 외부 기관</a:t>
            </a:r>
            <a:r>
              <a:rPr lang="en-US" altLang="ko-KR" dirty="0"/>
              <a:t>,</a:t>
            </a:r>
            <a:r>
              <a:rPr lang="ko-KR" altLang="en-US" dirty="0"/>
              <a:t> 단체의 감사가 있을 때 더 완전해질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블록체인에</a:t>
            </a:r>
            <a:r>
              <a:rPr lang="ko-KR" altLang="en-US" dirty="0"/>
              <a:t> 저장하면 안될 데이터의 </a:t>
            </a:r>
            <a:r>
              <a:rPr lang="en-US" altLang="ko-KR" dirty="0"/>
              <a:t>OR</a:t>
            </a:r>
            <a:r>
              <a:rPr lang="ko-KR" altLang="en-US" dirty="0"/>
              <a:t> 조건 검사</a:t>
            </a:r>
            <a:endParaRPr lang="en-US" altLang="ko-KR" dirty="0"/>
          </a:p>
          <a:p>
            <a:pPr lvl="2"/>
            <a:r>
              <a:rPr lang="ko-KR" altLang="en-US" dirty="0"/>
              <a:t>실시간성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단위의 엄밀한 실시간성을 요구하지는 않음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거래 자체는 </a:t>
            </a:r>
            <a:r>
              <a:rPr lang="en-US" altLang="ko-KR" dirty="0"/>
              <a:t>1</a:t>
            </a:r>
            <a:r>
              <a:rPr lang="ko-KR" altLang="en-US" dirty="0"/>
              <a:t>초 내외로 이루어지면 됨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제대로 이루어지는 것이 더 중요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Query</a:t>
            </a:r>
            <a:r>
              <a:rPr lang="ko-KR" altLang="en-US" dirty="0"/>
              <a:t>는 매우 단순함</a:t>
            </a:r>
            <a:r>
              <a:rPr lang="en-US" altLang="ko-KR" dirty="0"/>
              <a:t>:</a:t>
            </a:r>
            <a:r>
              <a:rPr lang="ko-KR" altLang="en-US" dirty="0"/>
              <a:t> 잔액 계산을 위한 검색 정도만 필요</a:t>
            </a:r>
            <a:endParaRPr lang="en-US" altLang="ko-KR" dirty="0"/>
          </a:p>
          <a:p>
            <a:pPr lvl="2"/>
            <a:r>
              <a:rPr lang="ko-KR" altLang="en-US" dirty="0"/>
              <a:t>참여 기관 사이에서 공유되어서는 안 될 개인 데이터 아님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4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1A5D2-7CC8-5F4F-8910-F4494D485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블록체인의</a:t>
            </a:r>
            <a:r>
              <a:rPr kumimoji="1" lang="ko-KR" altLang="en-US" dirty="0"/>
              <a:t> 본질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72FBC9-76EF-4844-9BA4-20130F728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2020-10-19</a:t>
            </a:r>
          </a:p>
          <a:p>
            <a:r>
              <a:rPr kumimoji="1" lang="ko-KR" altLang="en-US" dirty="0" err="1"/>
              <a:t>빅픽처랩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 err="1"/>
              <a:t>안휘</a:t>
            </a:r>
            <a:endParaRPr kumimoji="1" lang="en-US" altLang="ko-Kore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6889A-592C-2B42-99CF-0E6BB748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AF2A7-5D7F-6F44-967A-281903A5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EE348-B1C5-074A-9B18-51F1FBAD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8089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82B84-E70D-4297-9987-4A1AA2EC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지역화폐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9C2F32-97A1-4289-B43D-82FF65B3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203649"/>
            <a:ext cx="8780106" cy="4849200"/>
          </a:xfrm>
        </p:spPr>
        <p:txBody>
          <a:bodyPr/>
          <a:lstStyle/>
          <a:p>
            <a:r>
              <a:rPr lang="ko-KR" altLang="en-US" dirty="0"/>
              <a:t>해결해야 할 기술적 문제</a:t>
            </a:r>
            <a:endParaRPr lang="en-US" altLang="ko-KR" dirty="0"/>
          </a:p>
          <a:p>
            <a:pPr lvl="1"/>
            <a:r>
              <a:rPr lang="ko-KR" altLang="en-US" dirty="0"/>
              <a:t>첫째도</a:t>
            </a:r>
            <a:r>
              <a:rPr lang="en-US" altLang="ko-KR" dirty="0"/>
              <a:t>,</a:t>
            </a:r>
            <a:r>
              <a:rPr lang="ko-KR" altLang="en-US" dirty="0"/>
              <a:t> 둘째도 사용 가능한 수준의 실시간성 확보</a:t>
            </a:r>
            <a:endParaRPr lang="en-US" altLang="ko-KR" dirty="0"/>
          </a:p>
          <a:p>
            <a:pPr lvl="2"/>
            <a:r>
              <a:rPr lang="en-US" altLang="ko-KR" dirty="0"/>
              <a:t>MVCC, Phantom Conflict</a:t>
            </a:r>
            <a:r>
              <a:rPr lang="ko-KR" altLang="en-US" dirty="0"/>
              <a:t> 해결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해결 못하면 여기서 끝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고성능의 일반 데이터베이스를 이용한 </a:t>
            </a:r>
            <a:r>
              <a:rPr lang="ko-KR" altLang="en-US" dirty="0" err="1"/>
              <a:t>캐싱을</a:t>
            </a:r>
            <a:r>
              <a:rPr lang="ko-KR" altLang="en-US" dirty="0"/>
              <a:t> 적극적으로 활용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블록체인은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b="1" dirty="0">
                <a:sym typeface="Wingdings" pitchFamily="2" charset="2"/>
              </a:rPr>
              <a:t>Source of Truth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서비스는 서비스를 위한 </a:t>
            </a:r>
            <a:r>
              <a:rPr lang="en-US" altLang="ko-KR" dirty="0">
                <a:sym typeface="Wingdings" pitchFamily="2" charset="2"/>
              </a:rPr>
              <a:t>DB</a:t>
            </a:r>
            <a:r>
              <a:rPr lang="ko-KR" altLang="en-US" dirty="0">
                <a:sym typeface="Wingdings" pitchFamily="2" charset="2"/>
              </a:rPr>
              <a:t>에서</a:t>
            </a:r>
            <a:r>
              <a:rPr lang="en-US" altLang="ko-KR" dirty="0">
                <a:sym typeface="Wingdings" pitchFamily="2" charset="2"/>
              </a:rPr>
              <a:t>...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확장 가능성</a:t>
            </a:r>
            <a:endParaRPr lang="en-US" altLang="ko-KR" dirty="0"/>
          </a:p>
          <a:p>
            <a:pPr lvl="1"/>
            <a:r>
              <a:rPr lang="en-US" altLang="ko-KR" dirty="0"/>
              <a:t>DID</a:t>
            </a:r>
            <a:r>
              <a:rPr lang="ko-KR" altLang="en-US" dirty="0"/>
              <a:t> 기술을 활용하여 지역 주민 인증 등과 결합</a:t>
            </a:r>
            <a:endParaRPr lang="en-US" altLang="ko-KR" dirty="0"/>
          </a:p>
          <a:p>
            <a:pPr lvl="1"/>
            <a:r>
              <a:rPr lang="ko-KR" altLang="en-US" dirty="0"/>
              <a:t>공공기관의 협조 필요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79622-6726-4C59-9902-1AFDB857C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6EA60-1891-4916-9AB9-256F5484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5A80F-7723-49F9-A177-D4154DF1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2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42B9C-F19F-4CA2-AF3E-4F49BB0D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중앙은행 발행 디지털 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4D7BA-09E4-421F-A0DA-8EE2CE53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이체내역을</a:t>
            </a:r>
            <a:r>
              <a:rPr lang="ko-KR" altLang="en-US" dirty="0"/>
              <a:t> 저장하는 </a:t>
            </a:r>
            <a:r>
              <a:rPr lang="ko-KR" altLang="en-US" dirty="0" err="1"/>
              <a:t>컨샙은</a:t>
            </a:r>
            <a:r>
              <a:rPr lang="ko-KR" altLang="en-US" dirty="0"/>
              <a:t> 암호화폐와 동일</a:t>
            </a:r>
            <a:endParaRPr lang="en-US" altLang="ko-KR" dirty="0"/>
          </a:p>
          <a:p>
            <a:r>
              <a:rPr lang="ko-KR" altLang="en-US" dirty="0"/>
              <a:t>중앙은행 및 허가된 기관들</a:t>
            </a:r>
            <a:r>
              <a:rPr lang="en-US" altLang="ko-KR" dirty="0"/>
              <a:t>(</a:t>
            </a:r>
            <a:r>
              <a:rPr lang="ko-KR" altLang="en-US" dirty="0"/>
              <a:t>공공기관들</a:t>
            </a:r>
            <a:r>
              <a:rPr lang="en-US" altLang="ko-KR" dirty="0"/>
              <a:t>, </a:t>
            </a:r>
            <a:r>
              <a:rPr lang="ko-KR" altLang="en-US" dirty="0"/>
              <a:t>은행들</a:t>
            </a:r>
            <a:r>
              <a:rPr lang="en-US" altLang="ko-KR" dirty="0"/>
              <a:t>)</a:t>
            </a:r>
            <a:r>
              <a:rPr lang="ko-KR" altLang="en-US" dirty="0"/>
              <a:t>이 함께 데이터를 관리</a:t>
            </a:r>
            <a:r>
              <a:rPr lang="en-US" altLang="ko-KR" dirty="0"/>
              <a:t>/</a:t>
            </a:r>
            <a:r>
              <a:rPr lang="ko-KR" altLang="en-US" dirty="0"/>
              <a:t>운영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D12FE-86E1-434E-ABF8-178C88AF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DC699-D4D3-4FCE-97A6-26238E4B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17117-104E-41E9-B128-6B17D163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래픽 6" descr="데이터베이스">
            <a:extLst>
              <a:ext uri="{FF2B5EF4-FFF2-40B4-BE49-F238E27FC236}">
                <a16:creationId xmlns:a16="http://schemas.microsoft.com/office/drawing/2014/main" id="{FB22CD21-A621-4B83-873B-2F497E58E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1862" y="4230356"/>
            <a:ext cx="436880" cy="436880"/>
          </a:xfrm>
          <a:prstGeom prst="rect">
            <a:avLst/>
          </a:prstGeom>
        </p:spPr>
      </p:pic>
      <p:pic>
        <p:nvPicPr>
          <p:cNvPr id="8" name="그래픽 7" descr="데이터베이스">
            <a:extLst>
              <a:ext uri="{FF2B5EF4-FFF2-40B4-BE49-F238E27FC236}">
                <a16:creationId xmlns:a16="http://schemas.microsoft.com/office/drawing/2014/main" id="{D2DEE55A-BA15-455B-AFFB-389EBE630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6972" y="3302541"/>
            <a:ext cx="436880" cy="436880"/>
          </a:xfrm>
          <a:prstGeom prst="rect">
            <a:avLst/>
          </a:prstGeom>
        </p:spPr>
      </p:pic>
      <p:pic>
        <p:nvPicPr>
          <p:cNvPr id="9" name="그래픽 8" descr="데이터베이스">
            <a:extLst>
              <a:ext uri="{FF2B5EF4-FFF2-40B4-BE49-F238E27FC236}">
                <a16:creationId xmlns:a16="http://schemas.microsoft.com/office/drawing/2014/main" id="{77494380-C81F-48F0-A7A6-9EF9B17CB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5088" y="4536116"/>
            <a:ext cx="436880" cy="436880"/>
          </a:xfrm>
          <a:prstGeom prst="rect">
            <a:avLst/>
          </a:prstGeo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2A07D4F0-A12C-4C67-975B-65096722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9954" y="3566160"/>
            <a:ext cx="436880" cy="436880"/>
          </a:xfrm>
          <a:prstGeom prst="rect">
            <a:avLst/>
          </a:prstGeom>
        </p:spPr>
      </p:pic>
      <p:pic>
        <p:nvPicPr>
          <p:cNvPr id="11" name="그래픽 10" descr="데이터베이스">
            <a:extLst>
              <a:ext uri="{FF2B5EF4-FFF2-40B4-BE49-F238E27FC236}">
                <a16:creationId xmlns:a16="http://schemas.microsoft.com/office/drawing/2014/main" id="{2521F32A-A2C4-47B9-ADCA-F8B44067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0027" y="3905564"/>
            <a:ext cx="436880" cy="436880"/>
          </a:xfrm>
          <a:prstGeom prst="rect">
            <a:avLst/>
          </a:prstGeom>
        </p:spPr>
      </p:pic>
      <p:pic>
        <p:nvPicPr>
          <p:cNvPr id="12" name="그래픽 11" descr="데이터베이스">
            <a:extLst>
              <a:ext uri="{FF2B5EF4-FFF2-40B4-BE49-F238E27FC236}">
                <a16:creationId xmlns:a16="http://schemas.microsoft.com/office/drawing/2014/main" id="{FCFB6476-C51B-49F5-9D8C-F88E523A2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5073" y="3941809"/>
            <a:ext cx="436880" cy="436880"/>
          </a:xfrm>
          <a:prstGeom prst="rect">
            <a:avLst/>
          </a:prstGeom>
        </p:spPr>
      </p:pic>
      <p:pic>
        <p:nvPicPr>
          <p:cNvPr id="13" name="그래픽 12" descr="데이터베이스">
            <a:extLst>
              <a:ext uri="{FF2B5EF4-FFF2-40B4-BE49-F238E27FC236}">
                <a16:creationId xmlns:a16="http://schemas.microsoft.com/office/drawing/2014/main" id="{7E1AFB29-A182-42D8-9BDC-2BD8F40F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849" y="4378689"/>
            <a:ext cx="436880" cy="436880"/>
          </a:xfrm>
          <a:prstGeom prst="rect">
            <a:avLst/>
          </a:prstGeom>
        </p:spPr>
      </p:pic>
      <p:pic>
        <p:nvPicPr>
          <p:cNvPr id="14" name="그래픽 13" descr="데이터베이스">
            <a:extLst>
              <a:ext uri="{FF2B5EF4-FFF2-40B4-BE49-F238E27FC236}">
                <a16:creationId xmlns:a16="http://schemas.microsoft.com/office/drawing/2014/main" id="{A1F4AA9C-5DA6-4874-85B9-65270C6F5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4491" y="3424129"/>
            <a:ext cx="436880" cy="4368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E8027D-57C6-4F8F-A2D9-3260E23D2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311" y="2853346"/>
            <a:ext cx="1207280" cy="2707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6DAFBD-D94C-4D50-A74F-8DFE9076D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140" y="4448796"/>
            <a:ext cx="952549" cy="3937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61B88CF-AEEC-490E-83A9-6F1EAA89C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922" y="2899613"/>
            <a:ext cx="1035105" cy="260364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C1F7043A-EE0E-4AFA-AC1C-2D91105A7682}"/>
              </a:ext>
            </a:extLst>
          </p:cNvPr>
          <p:cNvSpPr/>
          <p:nvPr/>
        </p:nvSpPr>
        <p:spPr>
          <a:xfrm>
            <a:off x="2823522" y="3187431"/>
            <a:ext cx="2932118" cy="19281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숫 프로필">
            <a:extLst>
              <a:ext uri="{FF2B5EF4-FFF2-40B4-BE49-F238E27FC236}">
                <a16:creationId xmlns:a16="http://schemas.microsoft.com/office/drawing/2014/main" id="{D1DA6990-3519-4FDA-917B-CAFF9630C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5432" y="5300550"/>
            <a:ext cx="477857" cy="477857"/>
          </a:xfrm>
          <a:prstGeom prst="rect">
            <a:avLst/>
          </a:prstGeom>
        </p:spPr>
      </p:pic>
      <p:pic>
        <p:nvPicPr>
          <p:cNvPr id="20" name="그래픽 19" descr="숫 프로필">
            <a:extLst>
              <a:ext uri="{FF2B5EF4-FFF2-40B4-BE49-F238E27FC236}">
                <a16:creationId xmlns:a16="http://schemas.microsoft.com/office/drawing/2014/main" id="{7EB30C27-45A2-4916-BF96-0182DE170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77783" y="5028382"/>
            <a:ext cx="477857" cy="477857"/>
          </a:xfrm>
          <a:prstGeom prst="rect">
            <a:avLst/>
          </a:prstGeom>
        </p:spPr>
      </p:pic>
      <p:pic>
        <p:nvPicPr>
          <p:cNvPr id="21" name="그래픽 20" descr="숫 프로필">
            <a:extLst>
              <a:ext uri="{FF2B5EF4-FFF2-40B4-BE49-F238E27FC236}">
                <a16:creationId xmlns:a16="http://schemas.microsoft.com/office/drawing/2014/main" id="{FEDC99DF-74E5-4755-96E6-989E2ABFE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0794" y="4053964"/>
            <a:ext cx="477857" cy="4778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726574-7E2D-451A-B755-ED6342571A1F}"/>
              </a:ext>
            </a:extLst>
          </p:cNvPr>
          <p:cNvSpPr/>
          <p:nvPr/>
        </p:nvSpPr>
        <p:spPr>
          <a:xfrm>
            <a:off x="3464244" y="3810861"/>
            <a:ext cx="1467068" cy="64633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중앙은행 및</a:t>
            </a:r>
            <a:br>
              <a:rPr lang="en-US" altLang="ko-KR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허가된 기관들</a:t>
            </a:r>
          </a:p>
        </p:txBody>
      </p:sp>
    </p:spTree>
    <p:extLst>
      <p:ext uri="{BB962C8B-B14F-4D97-AF65-F5344CB8AC3E}">
        <p14:creationId xmlns:p14="http://schemas.microsoft.com/office/powerpoint/2010/main" val="2414862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42B9C-F19F-4CA2-AF3E-4F49BB0D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중앙은행 발행 디지털 화폐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4D7BA-09E4-421F-A0DA-8EE2CE539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스웨덴 중앙은행</a:t>
            </a:r>
            <a:r>
              <a:rPr lang="ko-KR" altLang="en-US" dirty="0"/>
              <a:t> </a:t>
            </a:r>
            <a:r>
              <a:rPr lang="en-US" altLang="ko-KR" dirty="0"/>
              <a:t>(e-krona (</a:t>
            </a:r>
            <a:r>
              <a:rPr lang="ko-KR" altLang="en-US" dirty="0" err="1"/>
              <a:t>이크로나</a:t>
            </a:r>
            <a:r>
              <a:rPr lang="en-US" altLang="ko-KR" dirty="0"/>
              <a:t>))</a:t>
            </a:r>
          </a:p>
          <a:p>
            <a:pPr lvl="1"/>
            <a:r>
              <a:rPr lang="ko-KR" altLang="en-US" dirty="0"/>
              <a:t>현금사용의 급격한 감소</a:t>
            </a:r>
            <a:endParaRPr lang="en-US" altLang="ko-KR" dirty="0"/>
          </a:p>
          <a:p>
            <a:pPr lvl="1"/>
            <a:r>
              <a:rPr lang="ko-KR" altLang="en-US" dirty="0"/>
              <a:t>현금과 같은 공공재 성격의 지급수단 수요 증가</a:t>
            </a:r>
            <a:endParaRPr lang="en-US" altLang="ko-KR" dirty="0"/>
          </a:p>
          <a:p>
            <a:pPr lvl="1"/>
            <a:r>
              <a:rPr lang="ko-KR" altLang="en-US" dirty="0"/>
              <a:t>민간 전자지급수단에 대한 의존도 심화로 나타나는 지급서비스시장 독점 문제</a:t>
            </a:r>
            <a:endParaRPr lang="en-US" altLang="ko-KR" dirty="0"/>
          </a:p>
          <a:p>
            <a:pPr lvl="2"/>
            <a:r>
              <a:rPr lang="ko-KR" altLang="en-US" dirty="0"/>
              <a:t>전자지급수단</a:t>
            </a:r>
            <a:r>
              <a:rPr lang="en-US" altLang="ko-KR" dirty="0"/>
              <a:t>: </a:t>
            </a:r>
            <a:r>
              <a:rPr lang="ko-KR" altLang="en-US" dirty="0"/>
              <a:t>스마트폰 뱅킹</a:t>
            </a:r>
            <a:r>
              <a:rPr lang="en-US" altLang="ko-KR" dirty="0"/>
              <a:t>, xx</a:t>
            </a:r>
            <a:r>
              <a:rPr lang="ko-KR" altLang="en-US" dirty="0"/>
              <a:t>페이 앱 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/>
              <a:t>중국 인민은행</a:t>
            </a:r>
            <a:endParaRPr lang="en-US" altLang="ko-KR" b="1" dirty="0"/>
          </a:p>
          <a:p>
            <a:pPr lvl="1"/>
            <a:r>
              <a:rPr lang="ko-KR" altLang="en-US" dirty="0"/>
              <a:t>민간 디지털화폐로 인한 위안화의 국제적 지위 훼손 방어 차원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/>
              <a:t>한국은행</a:t>
            </a:r>
            <a:endParaRPr lang="en-US" altLang="ko-KR" b="1" dirty="0"/>
          </a:p>
          <a:p>
            <a:pPr lvl="1"/>
            <a:r>
              <a:rPr lang="ko-KR" altLang="en-US" dirty="0"/>
              <a:t>최근 </a:t>
            </a:r>
            <a:r>
              <a:rPr lang="en-US" altLang="ko-KR" dirty="0"/>
              <a:t>2019</a:t>
            </a:r>
            <a:r>
              <a:rPr lang="ko-KR" altLang="en-US" dirty="0"/>
              <a:t>년 이후부터 </a:t>
            </a:r>
            <a:r>
              <a:rPr lang="en-US" altLang="ko-KR" dirty="0"/>
              <a:t>CBDC</a:t>
            </a:r>
            <a:r>
              <a:rPr lang="ko-KR" altLang="en-US" dirty="0"/>
              <a:t>에 대한 각종 보고서를 내놓기 시작</a:t>
            </a:r>
            <a:endParaRPr lang="en-US" altLang="ko-KR" dirty="0"/>
          </a:p>
          <a:p>
            <a:pPr lvl="1"/>
            <a:r>
              <a:rPr lang="en-US" altLang="ko-KR" dirty="0"/>
              <a:t>CBDC</a:t>
            </a:r>
            <a:r>
              <a:rPr lang="ko-KR" altLang="en-US" dirty="0"/>
              <a:t>에 대해 진지하게 계획을 하는 것으로 보임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D12FE-86E1-434E-ABF8-178C88AF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FDC699-D4D3-4FCE-97A6-26238E4B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17117-104E-41E9-B128-6B17D163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948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78767-2E6D-4D08-A0B3-5ED8542D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685188-477D-4AC6-A4EE-8B618078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470ED-F9C8-4FDB-B5E5-FDBC17F38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EEE41-E498-49EC-9EAD-667C5AC36474}"/>
              </a:ext>
            </a:extLst>
          </p:cNvPr>
          <p:cNvSpPr txBox="1"/>
          <p:nvPr/>
        </p:nvSpPr>
        <p:spPr>
          <a:xfrm>
            <a:off x="56982" y="2743200"/>
            <a:ext cx="90300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무엇보다 중요한 것은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 기술을 사용하느냐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아니라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사용자에게 맞는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좋은 서비스를 제공</a:t>
            </a:r>
            <a:r>
              <a:rPr lang="en-US" altLang="ko-KR" sz="24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것이고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대명제를 지키기 위한 방안으로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소프트웨어 기술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활용하는 것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블록체인이라고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다르지 않음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8E2CEB9-CFAC-B649-8F1E-3A89055A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3384136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D357405-57BF-41ED-AC2C-80B331FA79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32B54C70-5A8F-4A6C-B792-F27BA1550B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ko-KR" altLang="en-US" dirty="0"/>
              <a:t> ㈜</a:t>
            </a:r>
            <a:endParaRPr lang="en-US" altLang="ko-KR" dirty="0"/>
          </a:p>
          <a:p>
            <a:r>
              <a:rPr lang="ko-KR" altLang="en-US" dirty="0"/>
              <a:t>안  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6A5206-F20A-4B14-8424-C86C21A6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03613-305E-4692-BFAB-B21FEEF6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0CE1A-CC22-4A30-BDDF-49A82AF1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1561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7617C-5198-4988-AF4D-9DC38866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48188-BB3F-44B3-A602-5BC1C029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A7EEF6-7C59-4023-993F-261160A5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8A2D9-910C-44D2-8C00-BDA812BA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5B4C7F-4B88-4139-AA8E-2C347162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7482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54CB8-A8A1-4E98-AE34-BC78F2CB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하이퍼레저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3F008-D3B8-470D-9442-D163E47A0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“Hyperledger is an </a:t>
            </a:r>
            <a:r>
              <a:rPr lang="en-US" altLang="ko-KR" dirty="0">
                <a:solidFill>
                  <a:srgbClr val="0070C0"/>
                </a:solidFill>
              </a:rPr>
              <a:t>open source community</a:t>
            </a:r>
            <a:r>
              <a:rPr lang="en-US" altLang="ko-KR" dirty="0"/>
              <a:t> focused on developing a suite of stable frameworks, tools and libraries for </a:t>
            </a:r>
            <a:r>
              <a:rPr lang="en-US" altLang="ko-KR" dirty="0">
                <a:solidFill>
                  <a:srgbClr val="0070C0"/>
                </a:solidFill>
              </a:rPr>
              <a:t>enterprise-grade blockchain deployments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767C5-AFC3-4D05-84FB-B969E463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2CBD9-A4CB-440E-A484-41FA3AD3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7AED9-9D3E-4981-8D99-7EFCA80A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0B043-B9AD-4581-AA9D-A6935269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5721"/>
            <a:ext cx="9144000" cy="37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9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58DDD0-4EE0-4CC7-9002-AA9ADB09B78C}"/>
              </a:ext>
            </a:extLst>
          </p:cNvPr>
          <p:cNvSpPr/>
          <p:nvPr/>
        </p:nvSpPr>
        <p:spPr>
          <a:xfrm>
            <a:off x="5760751" y="3368872"/>
            <a:ext cx="1822935" cy="1831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D8B759-97B1-49F1-9955-6086B5A3AC2A}"/>
              </a:ext>
            </a:extLst>
          </p:cNvPr>
          <p:cNvSpPr txBox="1"/>
          <p:nvPr/>
        </p:nvSpPr>
        <p:spPr>
          <a:xfrm>
            <a:off x="6188566" y="5238831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en-US" altLang="ko-KR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ko-KR" altLang="en-US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하이퍼레저</a:t>
            </a:r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패브릭</a:t>
            </a:r>
          </a:p>
        </p:txBody>
      </p:sp>
    </p:spTree>
    <p:extLst>
      <p:ext uri="{BB962C8B-B14F-4D97-AF65-F5344CB8AC3E}">
        <p14:creationId xmlns:p14="http://schemas.microsoft.com/office/powerpoint/2010/main" val="3804973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F6605-1DE6-4CB3-9C8B-9B3EF235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1586A-2594-41AD-B98C-0AEB56F9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“Hyperledger Fabric is an </a:t>
            </a:r>
            <a:r>
              <a:rPr lang="en-US" altLang="ko-KR" dirty="0">
                <a:solidFill>
                  <a:srgbClr val="0070C0"/>
                </a:solidFill>
              </a:rPr>
              <a:t>open source enterprise-grade permissioned distributed ledger technology (DLT) platform</a:t>
            </a:r>
            <a:r>
              <a:rPr lang="en-US" altLang="ko-KR" dirty="0"/>
              <a:t>, designed for use in enterprise contexts, that delivers some key differentiating capabilities over other popular distributed ledger or blockchain platforms.”</a:t>
            </a:r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안에서 가장 먼저 </a:t>
            </a:r>
            <a:r>
              <a:rPr lang="en-US" altLang="ko-KR" dirty="0"/>
              <a:t>1.0 </a:t>
            </a:r>
            <a:r>
              <a:rPr lang="ko-KR" altLang="en-US" dirty="0"/>
              <a:t>버전을 론칭 </a:t>
            </a:r>
            <a:r>
              <a:rPr lang="en-US" altLang="ko-KR" dirty="0"/>
              <a:t>(2017.07)</a:t>
            </a:r>
          </a:p>
          <a:p>
            <a:pPr lvl="1"/>
            <a:r>
              <a:rPr lang="en-US" altLang="ko-KR" dirty="0"/>
              <a:t>1.4.0 (</a:t>
            </a:r>
            <a:r>
              <a:rPr lang="ko-KR" altLang="en-US" dirty="0"/>
              <a:t>첫 </a:t>
            </a:r>
            <a:r>
              <a:rPr lang="en-US" altLang="ko-KR" dirty="0"/>
              <a:t>LTS) </a:t>
            </a:r>
            <a:r>
              <a:rPr lang="ko-KR" altLang="en-US" dirty="0"/>
              <a:t>버전</a:t>
            </a:r>
            <a:r>
              <a:rPr lang="en-US" altLang="ko-KR" dirty="0"/>
              <a:t>: 2019.01</a:t>
            </a:r>
          </a:p>
          <a:p>
            <a:pPr lvl="1"/>
            <a:r>
              <a:rPr lang="en-US" altLang="ko-KR" dirty="0"/>
              <a:t>2.0 </a:t>
            </a:r>
            <a:r>
              <a:rPr lang="ko-KR" altLang="en-US" dirty="0"/>
              <a:t>버전</a:t>
            </a:r>
            <a:r>
              <a:rPr lang="en-US" altLang="ko-KR" dirty="0"/>
              <a:t>: 2020.01</a:t>
            </a:r>
          </a:p>
          <a:p>
            <a:pPr lvl="1"/>
            <a:r>
              <a:rPr lang="en-US" altLang="ko-KR" dirty="0"/>
              <a:t>2.2 (LTS) </a:t>
            </a:r>
            <a:r>
              <a:rPr lang="ko-KR" altLang="en-US" dirty="0"/>
              <a:t>버전</a:t>
            </a:r>
            <a:r>
              <a:rPr lang="en-US" altLang="ko-KR" dirty="0"/>
              <a:t>: 2020.7</a:t>
            </a:r>
          </a:p>
          <a:p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FCC9B-31A5-42F3-8889-D2549D4D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D6029-82CB-42EB-8403-CC47DEB6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507C7-5630-47B2-AC30-86DEA50D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7092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F6605-1DE6-4CB3-9C8B-9B3EF235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1586A-2594-41AD-B98C-0AEB56F92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Highly</a:t>
            </a:r>
            <a:r>
              <a:rPr lang="ko-KR" altLang="en-US" dirty="0"/>
              <a:t> </a:t>
            </a:r>
            <a:r>
              <a:rPr lang="en-US" altLang="ko-KR" dirty="0"/>
              <a:t>modular</a:t>
            </a:r>
            <a:r>
              <a:rPr lang="ko-KR" altLang="en-US" dirty="0"/>
              <a:t> </a:t>
            </a:r>
            <a:r>
              <a:rPr lang="en-US" altLang="ko-KR" dirty="0"/>
              <a:t>&amp; configurable</a:t>
            </a:r>
          </a:p>
          <a:p>
            <a:pPr lvl="1"/>
            <a:r>
              <a:rPr lang="en-US" altLang="ko-KR" dirty="0"/>
              <a:t>Enterprise</a:t>
            </a:r>
            <a:r>
              <a:rPr lang="ko-KR" altLang="en-US" dirty="0"/>
              <a:t>의 다양한 요구에 대응하기 위함</a:t>
            </a:r>
            <a:endParaRPr lang="en-US" altLang="ko-KR" dirty="0"/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패브릭을 복잡하게 하는 주 원인</a:t>
            </a:r>
            <a:endParaRPr lang="en-US" altLang="ko-KR" dirty="0"/>
          </a:p>
          <a:p>
            <a:r>
              <a:rPr lang="en-US" altLang="ko-KR" dirty="0"/>
              <a:t>Java, Go, JavaScript </a:t>
            </a:r>
            <a:r>
              <a:rPr lang="ko-KR" altLang="en-US" dirty="0"/>
              <a:t>같은 범용 언어로 </a:t>
            </a:r>
            <a:r>
              <a:rPr lang="ko-KR" altLang="en-US" dirty="0" err="1"/>
              <a:t>스마트컨트랙트</a:t>
            </a:r>
            <a:r>
              <a:rPr lang="ko-KR" altLang="en-US" dirty="0"/>
              <a:t> 작성이 가능</a:t>
            </a:r>
            <a:endParaRPr lang="en-US" altLang="ko-KR" dirty="0"/>
          </a:p>
          <a:p>
            <a:r>
              <a:rPr lang="en-US" altLang="ko-KR" dirty="0"/>
              <a:t>Permissioned</a:t>
            </a:r>
          </a:p>
          <a:p>
            <a:r>
              <a:rPr lang="en-US" altLang="ko-KR" dirty="0"/>
              <a:t>Pluggable consensus protocol</a:t>
            </a:r>
          </a:p>
          <a:p>
            <a:pPr lvl="1"/>
            <a:r>
              <a:rPr lang="ko-KR" altLang="en-US" dirty="0"/>
              <a:t>큰 의미 없고</a:t>
            </a:r>
            <a:r>
              <a:rPr lang="en-US" altLang="ko-KR" dirty="0"/>
              <a:t>, RAFT </a:t>
            </a:r>
            <a:r>
              <a:rPr lang="ko-KR" altLang="en-US" dirty="0"/>
              <a:t>라고 생각하면 됨</a:t>
            </a:r>
            <a:endParaRPr lang="en-US" altLang="ko-KR" dirty="0"/>
          </a:p>
          <a:p>
            <a:r>
              <a:rPr lang="en-US" altLang="ko-KR" dirty="0"/>
              <a:t>NOT require native cryptocurrency</a:t>
            </a:r>
          </a:p>
          <a:p>
            <a:pPr lvl="1"/>
            <a:r>
              <a:rPr lang="en-US" altLang="ko-KR" dirty="0"/>
              <a:t>Ethereum </a:t>
            </a:r>
            <a:r>
              <a:rPr lang="ko-KR" altLang="en-US" dirty="0" err="1"/>
              <a:t>프라이빗</a:t>
            </a:r>
            <a:r>
              <a:rPr lang="ko-KR" altLang="en-US" dirty="0"/>
              <a:t> 버전을 쓰지 않고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패브릭을 선택하는 주된 이유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FCC9B-31A5-42F3-8889-D2549D4D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D6029-82CB-42EB-8403-CC47DEB6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F507C7-5630-47B2-AC30-86DEA50D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7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B2063-E39A-4A07-8C6B-11655A58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27FD5-BEC6-419E-8CA6-77B56D67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소프트웨어 서비스의 실제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구성요소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장점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블록체인 기술의 한계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2C942-094E-4738-8EAE-D5AD21D8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A13CB-7ADB-4684-A619-B4489AAE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167B4-B984-4C51-B5F7-B9E0389C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8060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1157551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F25955B-90CC-41A9-BEF0-8698E1F22375}"/>
              </a:ext>
            </a:extLst>
          </p:cNvPr>
          <p:cNvGrpSpPr/>
          <p:nvPr/>
        </p:nvGrpSpPr>
        <p:grpSpPr>
          <a:xfrm>
            <a:off x="4589169" y="2635454"/>
            <a:ext cx="4380051" cy="2678764"/>
            <a:chOff x="4589169" y="2635454"/>
            <a:chExt cx="4380051" cy="2678764"/>
          </a:xfrm>
        </p:grpSpPr>
        <p:pic>
          <p:nvPicPr>
            <p:cNvPr id="39" name="내용 개체 틀 4" descr="서버">
              <a:extLst>
                <a:ext uri="{FF2B5EF4-FFF2-40B4-BE49-F238E27FC236}">
                  <a16:creationId xmlns:a16="http://schemas.microsoft.com/office/drawing/2014/main" id="{82B9CDA3-D4FB-4F66-A7E2-300FAEDED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28446" y="3494176"/>
              <a:ext cx="914400" cy="914400"/>
            </a:xfrm>
            <a:prstGeom prst="rect">
              <a:avLst/>
            </a:prstGeom>
          </p:spPr>
        </p:pic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98B96A9-471B-4F3F-A8E6-61F29BA583B0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>
              <a:off x="5642846" y="3951376"/>
              <a:ext cx="793675" cy="10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6D32C7-AA8B-4E10-9B96-EF3AF1A59BA3}"/>
                </a:ext>
              </a:extLst>
            </p:cNvPr>
            <p:cNvSpPr txBox="1"/>
            <p:nvPr/>
          </p:nvSpPr>
          <p:spPr>
            <a:xfrm>
              <a:off x="4589169" y="4383369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(API)</a:t>
              </a:r>
              <a:r>
                <a:rPr lang="ko-KR" altLang="en-US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709E6C8-C6F5-4DD2-AA1B-521421E527CF}"/>
                </a:ext>
              </a:extLst>
            </p:cNvPr>
            <p:cNvSpPr/>
            <p:nvPr/>
          </p:nvSpPr>
          <p:spPr>
            <a:xfrm>
              <a:off x="8055740" y="3444828"/>
              <a:ext cx="672115" cy="53356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427DCBF5-3A89-4571-ACD6-438FE88C0E3F}"/>
                </a:ext>
              </a:extLst>
            </p:cNvPr>
            <p:cNvSpPr/>
            <p:nvPr/>
          </p:nvSpPr>
          <p:spPr>
            <a:xfrm>
              <a:off x="6648244" y="3313998"/>
              <a:ext cx="953880" cy="106712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724529F-5830-446F-8417-26B73D2DAA6E}"/>
                </a:ext>
              </a:extLst>
            </p:cNvPr>
            <p:cNvSpPr/>
            <p:nvPr/>
          </p:nvSpPr>
          <p:spPr>
            <a:xfrm>
              <a:off x="6436521" y="3079594"/>
              <a:ext cx="2532699" cy="1743776"/>
            </a:xfrm>
            <a:prstGeom prst="roundRect">
              <a:avLst>
                <a:gd name="adj" fmla="val 7551"/>
              </a:avLst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B1E44A-38DE-4E5B-BB40-AFBAEAF45240}"/>
                </a:ext>
              </a:extLst>
            </p:cNvPr>
            <p:cNvSpPr txBox="1"/>
            <p:nvPr/>
          </p:nvSpPr>
          <p:spPr>
            <a:xfrm>
              <a:off x="6804501" y="4873108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err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하이퍼레저</a:t>
              </a:r>
              <a:r>
                <a:rPr lang="ko-KR" altLang="en-US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패브릭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465B299-5209-44B8-95B2-A1E691E8D01E}"/>
                </a:ext>
              </a:extLst>
            </p:cNvPr>
            <p:cNvSpPr/>
            <p:nvPr/>
          </p:nvSpPr>
          <p:spPr>
            <a:xfrm>
              <a:off x="6599460" y="3362533"/>
              <a:ext cx="953880" cy="106712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데이터베이스">
              <a:extLst>
                <a:ext uri="{FF2B5EF4-FFF2-40B4-BE49-F238E27FC236}">
                  <a16:creationId xmlns:a16="http://schemas.microsoft.com/office/drawing/2014/main" id="{4CF71469-5F69-4DB7-A4E3-AF302A8D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9239" y="3915922"/>
              <a:ext cx="438634" cy="438634"/>
            </a:xfrm>
            <a:prstGeom prst="rect">
              <a:avLst/>
            </a:prstGeom>
          </p:spPr>
        </p:pic>
        <p:pic>
          <p:nvPicPr>
            <p:cNvPr id="48" name="내용 개체 틀 4" descr="서버">
              <a:extLst>
                <a:ext uri="{FF2B5EF4-FFF2-40B4-BE49-F238E27FC236}">
                  <a16:creationId xmlns:a16="http://schemas.microsoft.com/office/drawing/2014/main" id="{46DEC2A0-7498-4A56-A21A-668646A7E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4256" y="3422682"/>
              <a:ext cx="473412" cy="47341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0236D1-A8BD-4B53-93B3-F73FDFEC8885}"/>
                </a:ext>
              </a:extLst>
            </p:cNvPr>
            <p:cNvSpPr txBox="1"/>
            <p:nvPr/>
          </p:nvSpPr>
          <p:spPr>
            <a:xfrm>
              <a:off x="6719199" y="4478189"/>
              <a:ext cx="765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Peers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30EFC38-0E77-4D8A-9210-DFD276BE4D03}"/>
                </a:ext>
              </a:extLst>
            </p:cNvPr>
            <p:cNvSpPr/>
            <p:nvPr/>
          </p:nvSpPr>
          <p:spPr>
            <a:xfrm>
              <a:off x="8009823" y="3491051"/>
              <a:ext cx="672115" cy="533561"/>
            </a:xfrm>
            <a:prstGeom prst="roundRect">
              <a:avLst>
                <a:gd name="adj" fmla="val 7551"/>
              </a:avLst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내용 개체 틀 4" descr="서버">
              <a:extLst>
                <a:ext uri="{FF2B5EF4-FFF2-40B4-BE49-F238E27FC236}">
                  <a16:creationId xmlns:a16="http://schemas.microsoft.com/office/drawing/2014/main" id="{775AC5C7-9804-4F6C-A394-2BBD3910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18516" y="3526816"/>
              <a:ext cx="473412" cy="47341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1CB0E2-0A1E-419B-87A8-EB58D5A914C6}"/>
                </a:ext>
              </a:extLst>
            </p:cNvPr>
            <p:cNvSpPr txBox="1"/>
            <p:nvPr/>
          </p:nvSpPr>
          <p:spPr>
            <a:xfrm>
              <a:off x="7801160" y="4024612"/>
              <a:ext cx="1108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Orderers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3" name="그래픽 52" descr="톱니바퀴">
              <a:extLst>
                <a:ext uri="{FF2B5EF4-FFF2-40B4-BE49-F238E27FC236}">
                  <a16:creationId xmlns:a16="http://schemas.microsoft.com/office/drawing/2014/main" id="{242E7D25-86F5-4FDF-9BDA-EE853DC6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22345" y="3767935"/>
              <a:ext cx="317468" cy="31746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024B255-E084-4700-83EF-6B251FD38C0D}"/>
                </a:ext>
              </a:extLst>
            </p:cNvPr>
            <p:cNvSpPr txBox="1"/>
            <p:nvPr/>
          </p:nvSpPr>
          <p:spPr>
            <a:xfrm>
              <a:off x="6039683" y="2635454"/>
              <a:ext cx="1326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Fabric SDK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BBA8BCC-FD93-484D-9D41-2A57EC9D9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500" y="3008342"/>
              <a:ext cx="628370" cy="786016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32F2B8-40B3-4FBC-8F8D-5C360B833D08}"/>
                </a:ext>
              </a:extLst>
            </p:cNvPr>
            <p:cNvSpPr txBox="1"/>
            <p:nvPr/>
          </p:nvSpPr>
          <p:spPr>
            <a:xfrm>
              <a:off x="5027401" y="4944886"/>
              <a:ext cx="12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Chaincode</a:t>
              </a:r>
              <a:endPara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07F8925E-998E-4C76-9AEA-F7F7A57A91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9415" y="4366748"/>
              <a:ext cx="512125" cy="578138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그래픽 57" descr="목록">
              <a:extLst>
                <a:ext uri="{FF2B5EF4-FFF2-40B4-BE49-F238E27FC236}">
                  <a16:creationId xmlns:a16="http://schemas.microsoft.com/office/drawing/2014/main" id="{13C5A1DF-B85F-4585-AD33-04BE1C105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42732" y="3895450"/>
              <a:ext cx="456507" cy="456507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A2FEC5C-9C20-4EE4-BF42-E1D116EAEAEE}"/>
              </a:ext>
            </a:extLst>
          </p:cNvPr>
          <p:cNvGrpSpPr/>
          <p:nvPr/>
        </p:nvGrpSpPr>
        <p:grpSpPr>
          <a:xfrm>
            <a:off x="173736" y="2496113"/>
            <a:ext cx="4199413" cy="2744723"/>
            <a:chOff x="173736" y="2496113"/>
            <a:chExt cx="4199413" cy="274472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57DC8BF-A91A-4C17-AD75-2271BB007316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1227413" y="3960814"/>
              <a:ext cx="794426" cy="2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F2208D2-6C72-4474-B65E-0D231DC52AA2}"/>
                </a:ext>
              </a:extLst>
            </p:cNvPr>
            <p:cNvSpPr/>
            <p:nvPr/>
          </p:nvSpPr>
          <p:spPr>
            <a:xfrm>
              <a:off x="2021839" y="3427532"/>
              <a:ext cx="1828800" cy="1067121"/>
            </a:xfrm>
            <a:prstGeom prst="roundRect">
              <a:avLst>
                <a:gd name="adj" fmla="val 7551"/>
              </a:avLst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3C4EE4-FDBB-4687-905A-52D8572DC876}"/>
                </a:ext>
              </a:extLst>
            </p:cNvPr>
            <p:cNvSpPr txBox="1"/>
            <p:nvPr/>
          </p:nvSpPr>
          <p:spPr>
            <a:xfrm>
              <a:off x="173736" y="4392807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(API)</a:t>
              </a:r>
              <a:r>
                <a:rPr lang="ko-KR" altLang="en-US" b="1" dirty="0">
                  <a:solidFill>
                    <a:srgbClr val="0070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9E4564-60FA-4DA8-8EA2-8F40B0D00E50}"/>
                </a:ext>
              </a:extLst>
            </p:cNvPr>
            <p:cNvSpPr txBox="1"/>
            <p:nvPr/>
          </p:nvSpPr>
          <p:spPr>
            <a:xfrm>
              <a:off x="2479039" y="4494653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</a:t>
              </a:r>
              <a:endParaRPr lang="ko-KR" altLang="en-US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1" name="그래픽 30" descr="톱니바퀴">
              <a:extLst>
                <a:ext uri="{FF2B5EF4-FFF2-40B4-BE49-F238E27FC236}">
                  <a16:creationId xmlns:a16="http://schemas.microsoft.com/office/drawing/2014/main" id="{DF9B11DB-116D-4FE5-9E8C-EF251BE36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6912" y="3777373"/>
              <a:ext cx="317468" cy="3174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61DDDB-936F-46B6-BC36-A12D61CD4CE7}"/>
                </a:ext>
              </a:extLst>
            </p:cNvPr>
            <p:cNvSpPr txBox="1"/>
            <p:nvPr/>
          </p:nvSpPr>
          <p:spPr>
            <a:xfrm>
              <a:off x="1830209" y="2496113"/>
              <a:ext cx="25429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MySQL connector</a:t>
              </a:r>
              <a:b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1400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(JDBC connector for MySQL)</a:t>
              </a:r>
              <a:endParaRPr lang="ko-KR" altLang="en-US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D5A0336-B692-43D3-B54A-E0D47CEFD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5067" y="3017780"/>
              <a:ext cx="628370" cy="786016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래픽 2" descr="목록">
              <a:extLst>
                <a:ext uri="{FF2B5EF4-FFF2-40B4-BE49-F238E27FC236}">
                  <a16:creationId xmlns:a16="http://schemas.microsoft.com/office/drawing/2014/main" id="{7A2FB75E-462C-41FA-BB20-229364C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0387" y="4014348"/>
              <a:ext cx="407353" cy="4073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A783EB-57A0-41A1-8769-57C37ECFAB9F}"/>
                </a:ext>
              </a:extLst>
            </p:cNvPr>
            <p:cNvSpPr txBox="1"/>
            <p:nvPr/>
          </p:nvSpPr>
          <p:spPr>
            <a:xfrm>
              <a:off x="1354777" y="4871504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7030A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model</a:t>
              </a:r>
              <a:endParaRPr lang="ko-KR" altLang="en-US" b="1" dirty="0">
                <a:solidFill>
                  <a:srgbClr val="7030A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C4D9F45-CED2-493D-B8F2-810E46F803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80081" y="4474956"/>
              <a:ext cx="244546" cy="449918"/>
            </a:xfrm>
            <a:prstGeom prst="line">
              <a:avLst/>
            </a:prstGeom>
            <a:ln w="2857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내용 개체 틀 4" descr="서버">
              <a:extLst>
                <a:ext uri="{FF2B5EF4-FFF2-40B4-BE49-F238E27FC236}">
                  <a16:creationId xmlns:a16="http://schemas.microsoft.com/office/drawing/2014/main" id="{CA4ABC71-CC7D-47AA-B150-B3D095C9F1AA}"/>
                </a:ext>
              </a:extLst>
            </p:cNvPr>
            <p:cNvGrpSpPr/>
            <p:nvPr/>
          </p:nvGrpSpPr>
          <p:grpSpPr>
            <a:xfrm>
              <a:off x="313013" y="3503614"/>
              <a:ext cx="914400" cy="914400"/>
              <a:chOff x="313013" y="3503614"/>
              <a:chExt cx="914400" cy="914400"/>
            </a:xfrm>
          </p:grpSpPr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9D5B20FB-FF27-42E7-8B0E-F45045DB846E}"/>
                  </a:ext>
                </a:extLst>
              </p:cNvPr>
              <p:cNvSpPr/>
              <p:nvPr/>
            </p:nvSpPr>
            <p:spPr>
              <a:xfrm>
                <a:off x="734494" y="4134645"/>
                <a:ext cx="66675" cy="85725"/>
              </a:xfrm>
              <a:custGeom>
                <a:avLst/>
                <a:gdLst>
                  <a:gd name="connsiteX0" fmla="*/ 7144 w 66675"/>
                  <a:gd name="connsiteY0" fmla="*/ 7144 h 85725"/>
                  <a:gd name="connsiteX1" fmla="*/ 64294 w 66675"/>
                  <a:gd name="connsiteY1" fmla="*/ 7144 h 85725"/>
                  <a:gd name="connsiteX2" fmla="*/ 64294 w 66675"/>
                  <a:gd name="connsiteY2" fmla="*/ 83344 h 85725"/>
                  <a:gd name="connsiteX3" fmla="*/ 7144 w 66675"/>
                  <a:gd name="connsiteY3" fmla="*/ 833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8572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83344"/>
                    </a:lnTo>
                    <a:lnTo>
                      <a:pt x="7144" y="833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5FC928C3-C029-4429-9293-AC5A812AE319}"/>
                  </a:ext>
                </a:extLst>
              </p:cNvPr>
              <p:cNvSpPr/>
              <p:nvPr/>
            </p:nvSpPr>
            <p:spPr>
              <a:xfrm>
                <a:off x="734494" y="4248945"/>
                <a:ext cx="66675" cy="66675"/>
              </a:xfrm>
              <a:custGeom>
                <a:avLst/>
                <a:gdLst>
                  <a:gd name="connsiteX0" fmla="*/ 7144 w 66675"/>
                  <a:gd name="connsiteY0" fmla="*/ 7144 h 66675"/>
                  <a:gd name="connsiteX1" fmla="*/ 64294 w 66675"/>
                  <a:gd name="connsiteY1" fmla="*/ 7144 h 66675"/>
                  <a:gd name="connsiteX2" fmla="*/ 64294 w 66675"/>
                  <a:gd name="connsiteY2" fmla="*/ 64294 h 66675"/>
                  <a:gd name="connsiteX3" fmla="*/ 7144 w 66675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6667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C6D7E0C-F241-4FD4-ACA0-EBA97CFD9F59}"/>
                  </a:ext>
                </a:extLst>
              </p:cNvPr>
              <p:cNvSpPr/>
              <p:nvPr/>
            </p:nvSpPr>
            <p:spPr>
              <a:xfrm>
                <a:off x="829744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5CB357A-9223-4469-8893-2D4E78E3DC26}"/>
                  </a:ext>
                </a:extLst>
              </p:cNvPr>
              <p:cNvSpPr/>
              <p:nvPr/>
            </p:nvSpPr>
            <p:spPr>
              <a:xfrm>
                <a:off x="420169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7FFEB718-A5B0-44AB-9243-60BBE66A326A}"/>
                  </a:ext>
                </a:extLst>
              </p:cNvPr>
              <p:cNvSpPr/>
              <p:nvPr/>
            </p:nvSpPr>
            <p:spPr>
              <a:xfrm>
                <a:off x="458269" y="3982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3F52BF9-509F-43A1-804B-813F8F5130D3}"/>
                  </a:ext>
                </a:extLst>
              </p:cNvPr>
              <p:cNvSpPr/>
              <p:nvPr/>
            </p:nvSpPr>
            <p:spPr>
              <a:xfrm>
                <a:off x="458269" y="37917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D86D2BB6-70A1-42EB-9A7D-B156E722E9F8}"/>
                  </a:ext>
                </a:extLst>
              </p:cNvPr>
              <p:cNvSpPr/>
              <p:nvPr/>
            </p:nvSpPr>
            <p:spPr>
              <a:xfrm>
                <a:off x="458269" y="3601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67" name="그래픽 9" descr="데이터베이스">
              <a:extLst>
                <a:ext uri="{FF2B5EF4-FFF2-40B4-BE49-F238E27FC236}">
                  <a16:creationId xmlns:a16="http://schemas.microsoft.com/office/drawing/2014/main" id="{3A82B1E2-B4AD-4F5D-B1DC-AD07F8EF8C2E}"/>
                </a:ext>
              </a:extLst>
            </p:cNvPr>
            <p:cNvGrpSpPr/>
            <p:nvPr/>
          </p:nvGrpSpPr>
          <p:grpSpPr>
            <a:xfrm>
              <a:off x="2936239" y="3503614"/>
              <a:ext cx="914400" cy="914400"/>
              <a:chOff x="2936239" y="3503614"/>
              <a:chExt cx="914400" cy="914400"/>
            </a:xfrm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F3E8EDDA-BF78-4EA8-B1D3-8CA6ADE3F25C}"/>
                  </a:ext>
                </a:extLst>
              </p:cNvPr>
              <p:cNvSpPr/>
              <p:nvPr/>
            </p:nvSpPr>
            <p:spPr>
              <a:xfrm>
                <a:off x="3119595" y="3591720"/>
                <a:ext cx="542925" cy="161925"/>
              </a:xfrm>
              <a:custGeom>
                <a:avLst/>
                <a:gdLst>
                  <a:gd name="connsiteX0" fmla="*/ 540544 w 542925"/>
                  <a:gd name="connsiteY0" fmla="*/ 83344 h 161925"/>
                  <a:gd name="connsiteX1" fmla="*/ 273844 w 542925"/>
                  <a:gd name="connsiteY1" fmla="*/ 159544 h 161925"/>
                  <a:gd name="connsiteX2" fmla="*/ 7144 w 542925"/>
                  <a:gd name="connsiteY2" fmla="*/ 83344 h 161925"/>
                  <a:gd name="connsiteX3" fmla="*/ 273844 w 542925"/>
                  <a:gd name="connsiteY3" fmla="*/ 7144 h 161925"/>
                  <a:gd name="connsiteX4" fmla="*/ 540544 w 542925"/>
                  <a:gd name="connsiteY4" fmla="*/ 833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925" h="161925">
                    <a:moveTo>
                      <a:pt x="540544" y="83344"/>
                    </a:moveTo>
                    <a:cubicBezTo>
                      <a:pt x="540544" y="125428"/>
                      <a:pt x="421138" y="159544"/>
                      <a:pt x="273844" y="159544"/>
                    </a:cubicBezTo>
                    <a:cubicBezTo>
                      <a:pt x="126549" y="159544"/>
                      <a:pt x="7144" y="125428"/>
                      <a:pt x="7144" y="83344"/>
                    </a:cubicBezTo>
                    <a:cubicBezTo>
                      <a:pt x="7144" y="41260"/>
                      <a:pt x="126549" y="7144"/>
                      <a:pt x="273844" y="7144"/>
                    </a:cubicBezTo>
                    <a:cubicBezTo>
                      <a:pt x="421138" y="7144"/>
                      <a:pt x="540544" y="41260"/>
                      <a:pt x="5405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9E976DB-A956-4E72-B51A-7762309F2B3F}"/>
                  </a:ext>
                </a:extLst>
              </p:cNvPr>
              <p:cNvSpPr/>
              <p:nvPr/>
            </p:nvSpPr>
            <p:spPr>
              <a:xfrm>
                <a:off x="3119595" y="3706020"/>
                <a:ext cx="542925" cy="238125"/>
              </a:xfrm>
              <a:custGeom>
                <a:avLst/>
                <a:gdLst>
                  <a:gd name="connsiteX0" fmla="*/ 464344 w 542925"/>
                  <a:gd name="connsiteY0" fmla="*/ 159544 h 238125"/>
                  <a:gd name="connsiteX1" fmla="*/ 445294 w 542925"/>
                  <a:gd name="connsiteY1" fmla="*/ 140494 h 238125"/>
                  <a:gd name="connsiteX2" fmla="*/ 464344 w 542925"/>
                  <a:gd name="connsiteY2" fmla="*/ 121444 h 238125"/>
                  <a:gd name="connsiteX3" fmla="*/ 483394 w 542925"/>
                  <a:gd name="connsiteY3" fmla="*/ 140494 h 238125"/>
                  <a:gd name="connsiteX4" fmla="*/ 464344 w 542925"/>
                  <a:gd name="connsiteY4" fmla="*/ 159544 h 238125"/>
                  <a:gd name="connsiteX5" fmla="*/ 273844 w 542925"/>
                  <a:gd name="connsiteY5" fmla="*/ 83344 h 238125"/>
                  <a:gd name="connsiteX6" fmla="*/ 7144 w 542925"/>
                  <a:gd name="connsiteY6" fmla="*/ 7144 h 238125"/>
                  <a:gd name="connsiteX7" fmla="*/ 7144 w 542925"/>
                  <a:gd name="connsiteY7" fmla="*/ 159544 h 238125"/>
                  <a:gd name="connsiteX8" fmla="*/ 273844 w 542925"/>
                  <a:gd name="connsiteY8" fmla="*/ 235744 h 238125"/>
                  <a:gd name="connsiteX9" fmla="*/ 540544 w 542925"/>
                  <a:gd name="connsiteY9" fmla="*/ 159544 h 238125"/>
                  <a:gd name="connsiteX10" fmla="*/ 540544 w 542925"/>
                  <a:gd name="connsiteY10" fmla="*/ 7144 h 238125"/>
                  <a:gd name="connsiteX11" fmla="*/ 273844 w 542925"/>
                  <a:gd name="connsiteY11" fmla="*/ 833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925" h="238125">
                    <a:moveTo>
                      <a:pt x="464344" y="159544"/>
                    </a:moveTo>
                    <a:cubicBezTo>
                      <a:pt x="452914" y="159544"/>
                      <a:pt x="445294" y="151924"/>
                      <a:pt x="445294" y="140494"/>
                    </a:cubicBezTo>
                    <a:cubicBezTo>
                      <a:pt x="445294" y="129064"/>
                      <a:pt x="452914" y="121444"/>
                      <a:pt x="464344" y="121444"/>
                    </a:cubicBezTo>
                    <a:cubicBezTo>
                      <a:pt x="475774" y="121444"/>
                      <a:pt x="483394" y="129064"/>
                      <a:pt x="483394" y="140494"/>
                    </a:cubicBezTo>
                    <a:cubicBezTo>
                      <a:pt x="483394" y="151924"/>
                      <a:pt x="475774" y="159544"/>
                      <a:pt x="464344" y="159544"/>
                    </a:cubicBezTo>
                    <a:close/>
                    <a:moveTo>
                      <a:pt x="273844" y="83344"/>
                    </a:moveTo>
                    <a:cubicBezTo>
                      <a:pt x="127159" y="83344"/>
                      <a:pt x="7144" y="49054"/>
                      <a:pt x="7144" y="7144"/>
                    </a:cubicBezTo>
                    <a:lnTo>
                      <a:pt x="7144" y="159544"/>
                    </a:lnTo>
                    <a:cubicBezTo>
                      <a:pt x="7144" y="201454"/>
                      <a:pt x="127159" y="235744"/>
                      <a:pt x="273844" y="235744"/>
                    </a:cubicBezTo>
                    <a:cubicBezTo>
                      <a:pt x="420529" y="235744"/>
                      <a:pt x="540544" y="201454"/>
                      <a:pt x="540544" y="159544"/>
                    </a:cubicBezTo>
                    <a:lnTo>
                      <a:pt x="540544" y="7144"/>
                    </a:lnTo>
                    <a:cubicBezTo>
                      <a:pt x="540544" y="49054"/>
                      <a:pt x="420529" y="83344"/>
                      <a:pt x="2738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F39C6CDA-5CEE-46E5-A646-7ABA58E1FE9B}"/>
                  </a:ext>
                </a:extLst>
              </p:cNvPr>
              <p:cNvSpPr/>
              <p:nvPr/>
            </p:nvSpPr>
            <p:spPr>
              <a:xfrm>
                <a:off x="3119595" y="3896520"/>
                <a:ext cx="542925" cy="238125"/>
              </a:xfrm>
              <a:custGeom>
                <a:avLst/>
                <a:gdLst>
                  <a:gd name="connsiteX0" fmla="*/ 464344 w 542925"/>
                  <a:gd name="connsiteY0" fmla="*/ 159544 h 238125"/>
                  <a:gd name="connsiteX1" fmla="*/ 445294 w 542925"/>
                  <a:gd name="connsiteY1" fmla="*/ 140494 h 238125"/>
                  <a:gd name="connsiteX2" fmla="*/ 464344 w 542925"/>
                  <a:gd name="connsiteY2" fmla="*/ 121444 h 238125"/>
                  <a:gd name="connsiteX3" fmla="*/ 483394 w 542925"/>
                  <a:gd name="connsiteY3" fmla="*/ 140494 h 238125"/>
                  <a:gd name="connsiteX4" fmla="*/ 464344 w 542925"/>
                  <a:gd name="connsiteY4" fmla="*/ 159544 h 238125"/>
                  <a:gd name="connsiteX5" fmla="*/ 273844 w 542925"/>
                  <a:gd name="connsiteY5" fmla="*/ 83344 h 238125"/>
                  <a:gd name="connsiteX6" fmla="*/ 7144 w 542925"/>
                  <a:gd name="connsiteY6" fmla="*/ 7144 h 238125"/>
                  <a:gd name="connsiteX7" fmla="*/ 7144 w 542925"/>
                  <a:gd name="connsiteY7" fmla="*/ 159544 h 238125"/>
                  <a:gd name="connsiteX8" fmla="*/ 273844 w 542925"/>
                  <a:gd name="connsiteY8" fmla="*/ 235744 h 238125"/>
                  <a:gd name="connsiteX9" fmla="*/ 540544 w 542925"/>
                  <a:gd name="connsiteY9" fmla="*/ 159544 h 238125"/>
                  <a:gd name="connsiteX10" fmla="*/ 540544 w 542925"/>
                  <a:gd name="connsiteY10" fmla="*/ 7144 h 238125"/>
                  <a:gd name="connsiteX11" fmla="*/ 273844 w 542925"/>
                  <a:gd name="connsiteY11" fmla="*/ 833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925" h="238125">
                    <a:moveTo>
                      <a:pt x="464344" y="159544"/>
                    </a:moveTo>
                    <a:cubicBezTo>
                      <a:pt x="452914" y="159544"/>
                      <a:pt x="445294" y="151924"/>
                      <a:pt x="445294" y="140494"/>
                    </a:cubicBezTo>
                    <a:cubicBezTo>
                      <a:pt x="445294" y="129064"/>
                      <a:pt x="452914" y="121444"/>
                      <a:pt x="464344" y="121444"/>
                    </a:cubicBezTo>
                    <a:cubicBezTo>
                      <a:pt x="475774" y="121444"/>
                      <a:pt x="483394" y="129064"/>
                      <a:pt x="483394" y="140494"/>
                    </a:cubicBezTo>
                    <a:cubicBezTo>
                      <a:pt x="483394" y="151924"/>
                      <a:pt x="475774" y="159544"/>
                      <a:pt x="464344" y="159544"/>
                    </a:cubicBezTo>
                    <a:close/>
                    <a:moveTo>
                      <a:pt x="273844" y="83344"/>
                    </a:moveTo>
                    <a:cubicBezTo>
                      <a:pt x="127159" y="83344"/>
                      <a:pt x="7144" y="49054"/>
                      <a:pt x="7144" y="7144"/>
                    </a:cubicBezTo>
                    <a:lnTo>
                      <a:pt x="7144" y="159544"/>
                    </a:lnTo>
                    <a:cubicBezTo>
                      <a:pt x="7144" y="201454"/>
                      <a:pt x="127159" y="235744"/>
                      <a:pt x="273844" y="235744"/>
                    </a:cubicBezTo>
                    <a:cubicBezTo>
                      <a:pt x="420529" y="235744"/>
                      <a:pt x="540544" y="201454"/>
                      <a:pt x="540544" y="159544"/>
                    </a:cubicBezTo>
                    <a:lnTo>
                      <a:pt x="540544" y="7144"/>
                    </a:lnTo>
                    <a:cubicBezTo>
                      <a:pt x="540544" y="49054"/>
                      <a:pt x="420529" y="83344"/>
                      <a:pt x="2738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1" name="자유형: 도형 70">
                <a:extLst>
                  <a:ext uri="{FF2B5EF4-FFF2-40B4-BE49-F238E27FC236}">
                    <a16:creationId xmlns:a16="http://schemas.microsoft.com/office/drawing/2014/main" id="{F8B8FEB0-4C2A-49A8-88B5-644DBB767660}"/>
                  </a:ext>
                </a:extLst>
              </p:cNvPr>
              <p:cNvSpPr/>
              <p:nvPr/>
            </p:nvSpPr>
            <p:spPr>
              <a:xfrm>
                <a:off x="3119595" y="4087020"/>
                <a:ext cx="542925" cy="238125"/>
              </a:xfrm>
              <a:custGeom>
                <a:avLst/>
                <a:gdLst>
                  <a:gd name="connsiteX0" fmla="*/ 464344 w 542925"/>
                  <a:gd name="connsiteY0" fmla="*/ 159544 h 238125"/>
                  <a:gd name="connsiteX1" fmla="*/ 445294 w 542925"/>
                  <a:gd name="connsiteY1" fmla="*/ 140494 h 238125"/>
                  <a:gd name="connsiteX2" fmla="*/ 464344 w 542925"/>
                  <a:gd name="connsiteY2" fmla="*/ 121444 h 238125"/>
                  <a:gd name="connsiteX3" fmla="*/ 483394 w 542925"/>
                  <a:gd name="connsiteY3" fmla="*/ 140494 h 238125"/>
                  <a:gd name="connsiteX4" fmla="*/ 464344 w 542925"/>
                  <a:gd name="connsiteY4" fmla="*/ 159544 h 238125"/>
                  <a:gd name="connsiteX5" fmla="*/ 273844 w 542925"/>
                  <a:gd name="connsiteY5" fmla="*/ 83344 h 238125"/>
                  <a:gd name="connsiteX6" fmla="*/ 7144 w 542925"/>
                  <a:gd name="connsiteY6" fmla="*/ 7144 h 238125"/>
                  <a:gd name="connsiteX7" fmla="*/ 7144 w 542925"/>
                  <a:gd name="connsiteY7" fmla="*/ 159544 h 238125"/>
                  <a:gd name="connsiteX8" fmla="*/ 273844 w 542925"/>
                  <a:gd name="connsiteY8" fmla="*/ 235744 h 238125"/>
                  <a:gd name="connsiteX9" fmla="*/ 540544 w 542925"/>
                  <a:gd name="connsiteY9" fmla="*/ 159544 h 238125"/>
                  <a:gd name="connsiteX10" fmla="*/ 540544 w 542925"/>
                  <a:gd name="connsiteY10" fmla="*/ 7144 h 238125"/>
                  <a:gd name="connsiteX11" fmla="*/ 273844 w 542925"/>
                  <a:gd name="connsiteY11" fmla="*/ 833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2925" h="238125">
                    <a:moveTo>
                      <a:pt x="464344" y="159544"/>
                    </a:moveTo>
                    <a:cubicBezTo>
                      <a:pt x="452914" y="159544"/>
                      <a:pt x="445294" y="151924"/>
                      <a:pt x="445294" y="140494"/>
                    </a:cubicBezTo>
                    <a:cubicBezTo>
                      <a:pt x="445294" y="129064"/>
                      <a:pt x="452914" y="121444"/>
                      <a:pt x="464344" y="121444"/>
                    </a:cubicBezTo>
                    <a:cubicBezTo>
                      <a:pt x="475774" y="121444"/>
                      <a:pt x="483394" y="129064"/>
                      <a:pt x="483394" y="140494"/>
                    </a:cubicBezTo>
                    <a:cubicBezTo>
                      <a:pt x="483394" y="151924"/>
                      <a:pt x="475774" y="159544"/>
                      <a:pt x="464344" y="159544"/>
                    </a:cubicBezTo>
                    <a:close/>
                    <a:moveTo>
                      <a:pt x="273844" y="83344"/>
                    </a:moveTo>
                    <a:cubicBezTo>
                      <a:pt x="127159" y="83344"/>
                      <a:pt x="7144" y="49054"/>
                      <a:pt x="7144" y="7144"/>
                    </a:cubicBezTo>
                    <a:lnTo>
                      <a:pt x="7144" y="159544"/>
                    </a:lnTo>
                    <a:cubicBezTo>
                      <a:pt x="7144" y="201454"/>
                      <a:pt x="127159" y="235744"/>
                      <a:pt x="273844" y="235744"/>
                    </a:cubicBezTo>
                    <a:cubicBezTo>
                      <a:pt x="420529" y="235744"/>
                      <a:pt x="540544" y="201454"/>
                      <a:pt x="540544" y="159544"/>
                    </a:cubicBezTo>
                    <a:lnTo>
                      <a:pt x="540544" y="7144"/>
                    </a:lnTo>
                    <a:cubicBezTo>
                      <a:pt x="540544" y="49054"/>
                      <a:pt x="420529" y="83344"/>
                      <a:pt x="273844" y="833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72" name="내용 개체 틀 4" descr="서버">
              <a:extLst>
                <a:ext uri="{FF2B5EF4-FFF2-40B4-BE49-F238E27FC236}">
                  <a16:creationId xmlns:a16="http://schemas.microsoft.com/office/drawing/2014/main" id="{2406DA93-E1F3-4011-9D48-EA7CFEF6CB94}"/>
                </a:ext>
              </a:extLst>
            </p:cNvPr>
            <p:cNvGrpSpPr/>
            <p:nvPr/>
          </p:nvGrpSpPr>
          <p:grpSpPr>
            <a:xfrm>
              <a:off x="2021839" y="3503614"/>
              <a:ext cx="914400" cy="914400"/>
              <a:chOff x="2021839" y="3503614"/>
              <a:chExt cx="914400" cy="914400"/>
            </a:xfrm>
          </p:grpSpPr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5648589B-5CC7-4ACB-A63C-7FD481E8C021}"/>
                  </a:ext>
                </a:extLst>
              </p:cNvPr>
              <p:cNvSpPr/>
              <p:nvPr/>
            </p:nvSpPr>
            <p:spPr>
              <a:xfrm>
                <a:off x="2443320" y="4134645"/>
                <a:ext cx="66675" cy="85725"/>
              </a:xfrm>
              <a:custGeom>
                <a:avLst/>
                <a:gdLst>
                  <a:gd name="connsiteX0" fmla="*/ 7144 w 66675"/>
                  <a:gd name="connsiteY0" fmla="*/ 7144 h 85725"/>
                  <a:gd name="connsiteX1" fmla="*/ 64294 w 66675"/>
                  <a:gd name="connsiteY1" fmla="*/ 7144 h 85725"/>
                  <a:gd name="connsiteX2" fmla="*/ 64294 w 66675"/>
                  <a:gd name="connsiteY2" fmla="*/ 83344 h 85725"/>
                  <a:gd name="connsiteX3" fmla="*/ 7144 w 66675"/>
                  <a:gd name="connsiteY3" fmla="*/ 833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8572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83344"/>
                    </a:lnTo>
                    <a:lnTo>
                      <a:pt x="7144" y="8334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E0C34DDC-5627-430D-A05F-7AC284FC23F8}"/>
                  </a:ext>
                </a:extLst>
              </p:cNvPr>
              <p:cNvSpPr/>
              <p:nvPr/>
            </p:nvSpPr>
            <p:spPr>
              <a:xfrm>
                <a:off x="2443320" y="4248945"/>
                <a:ext cx="66675" cy="66675"/>
              </a:xfrm>
              <a:custGeom>
                <a:avLst/>
                <a:gdLst>
                  <a:gd name="connsiteX0" fmla="*/ 7144 w 66675"/>
                  <a:gd name="connsiteY0" fmla="*/ 7144 h 66675"/>
                  <a:gd name="connsiteX1" fmla="*/ 64294 w 66675"/>
                  <a:gd name="connsiteY1" fmla="*/ 7144 h 66675"/>
                  <a:gd name="connsiteX2" fmla="*/ 64294 w 66675"/>
                  <a:gd name="connsiteY2" fmla="*/ 64294 h 66675"/>
                  <a:gd name="connsiteX3" fmla="*/ 7144 w 66675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675" h="66675">
                    <a:moveTo>
                      <a:pt x="7144" y="7144"/>
                    </a:moveTo>
                    <a:lnTo>
                      <a:pt x="64294" y="7144"/>
                    </a:lnTo>
                    <a:lnTo>
                      <a:pt x="64294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F477F6C5-4652-4E3A-B957-9B6180AEF76E}"/>
                  </a:ext>
                </a:extLst>
              </p:cNvPr>
              <p:cNvSpPr/>
              <p:nvPr/>
            </p:nvSpPr>
            <p:spPr>
              <a:xfrm>
                <a:off x="2538570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BBF7E6E2-67BA-44E0-886B-07DD546463FE}"/>
                  </a:ext>
                </a:extLst>
              </p:cNvPr>
              <p:cNvSpPr/>
              <p:nvPr/>
            </p:nvSpPr>
            <p:spPr>
              <a:xfrm>
                <a:off x="2128995" y="4248945"/>
                <a:ext cx="285750" cy="66675"/>
              </a:xfrm>
              <a:custGeom>
                <a:avLst/>
                <a:gdLst>
                  <a:gd name="connsiteX0" fmla="*/ 7144 w 285750"/>
                  <a:gd name="connsiteY0" fmla="*/ 7144 h 66675"/>
                  <a:gd name="connsiteX1" fmla="*/ 283369 w 285750"/>
                  <a:gd name="connsiteY1" fmla="*/ 7144 h 66675"/>
                  <a:gd name="connsiteX2" fmla="*/ 283369 w 285750"/>
                  <a:gd name="connsiteY2" fmla="*/ 64294 h 66675"/>
                  <a:gd name="connsiteX3" fmla="*/ 7144 w 285750"/>
                  <a:gd name="connsiteY3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66675">
                    <a:moveTo>
                      <a:pt x="7144" y="7144"/>
                    </a:moveTo>
                    <a:lnTo>
                      <a:pt x="283369" y="7144"/>
                    </a:lnTo>
                    <a:lnTo>
                      <a:pt x="283369" y="64294"/>
                    </a:lnTo>
                    <a:lnTo>
                      <a:pt x="7144" y="64294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FE63F8E-D4EF-444C-B233-49DBC553468C}"/>
                  </a:ext>
                </a:extLst>
              </p:cNvPr>
              <p:cNvSpPr/>
              <p:nvPr/>
            </p:nvSpPr>
            <p:spPr>
              <a:xfrm>
                <a:off x="2167095" y="3982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A4AEA307-26C0-47A0-B0AC-F51D3B62DA9B}"/>
                  </a:ext>
                </a:extLst>
              </p:cNvPr>
              <p:cNvSpPr/>
              <p:nvPr/>
            </p:nvSpPr>
            <p:spPr>
              <a:xfrm>
                <a:off x="2167095" y="37917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9E82CAD-479C-422A-A3DF-6DAD55DAE2A6}"/>
                  </a:ext>
                </a:extLst>
              </p:cNvPr>
              <p:cNvSpPr/>
              <p:nvPr/>
            </p:nvSpPr>
            <p:spPr>
              <a:xfrm>
                <a:off x="2167095" y="3601245"/>
                <a:ext cx="619125" cy="161925"/>
              </a:xfrm>
              <a:custGeom>
                <a:avLst/>
                <a:gdLst>
                  <a:gd name="connsiteX0" fmla="*/ 582644 w 619125"/>
                  <a:gd name="connsiteY0" fmla="*/ 7144 h 161925"/>
                  <a:gd name="connsiteX1" fmla="*/ 41243 w 619125"/>
                  <a:gd name="connsiteY1" fmla="*/ 7144 h 161925"/>
                  <a:gd name="connsiteX2" fmla="*/ 7144 w 619125"/>
                  <a:gd name="connsiteY2" fmla="*/ 41243 h 161925"/>
                  <a:gd name="connsiteX3" fmla="*/ 7144 w 619125"/>
                  <a:gd name="connsiteY3" fmla="*/ 125444 h 161925"/>
                  <a:gd name="connsiteX4" fmla="*/ 41243 w 619125"/>
                  <a:gd name="connsiteY4" fmla="*/ 159544 h 161925"/>
                  <a:gd name="connsiteX5" fmla="*/ 582644 w 619125"/>
                  <a:gd name="connsiteY5" fmla="*/ 159544 h 161925"/>
                  <a:gd name="connsiteX6" fmla="*/ 616744 w 619125"/>
                  <a:gd name="connsiteY6" fmla="*/ 125444 h 161925"/>
                  <a:gd name="connsiteX7" fmla="*/ 616744 w 619125"/>
                  <a:gd name="connsiteY7" fmla="*/ 41243 h 161925"/>
                  <a:gd name="connsiteX8" fmla="*/ 582644 w 619125"/>
                  <a:gd name="connsiteY8" fmla="*/ 7144 h 161925"/>
                  <a:gd name="connsiteX9" fmla="*/ 102394 w 619125"/>
                  <a:gd name="connsiteY9" fmla="*/ 102394 h 161925"/>
                  <a:gd name="connsiteX10" fmla="*/ 83344 w 619125"/>
                  <a:gd name="connsiteY10" fmla="*/ 83344 h 161925"/>
                  <a:gd name="connsiteX11" fmla="*/ 102394 w 619125"/>
                  <a:gd name="connsiteY11" fmla="*/ 64294 h 161925"/>
                  <a:gd name="connsiteX12" fmla="*/ 121444 w 619125"/>
                  <a:gd name="connsiteY12" fmla="*/ 83344 h 161925"/>
                  <a:gd name="connsiteX13" fmla="*/ 102394 w 619125"/>
                  <a:gd name="connsiteY13" fmla="*/ 102394 h 161925"/>
                  <a:gd name="connsiteX14" fmla="*/ 197644 w 619125"/>
                  <a:gd name="connsiteY14" fmla="*/ 102394 h 161925"/>
                  <a:gd name="connsiteX15" fmla="*/ 178594 w 619125"/>
                  <a:gd name="connsiteY15" fmla="*/ 83344 h 161925"/>
                  <a:gd name="connsiteX16" fmla="*/ 197644 w 619125"/>
                  <a:gd name="connsiteY16" fmla="*/ 64294 h 161925"/>
                  <a:gd name="connsiteX17" fmla="*/ 216694 w 619125"/>
                  <a:gd name="connsiteY17" fmla="*/ 83344 h 161925"/>
                  <a:gd name="connsiteX18" fmla="*/ 197644 w 619125"/>
                  <a:gd name="connsiteY18" fmla="*/ 102394 h 161925"/>
                  <a:gd name="connsiteX19" fmla="*/ 292894 w 619125"/>
                  <a:gd name="connsiteY19" fmla="*/ 102394 h 161925"/>
                  <a:gd name="connsiteX20" fmla="*/ 273844 w 619125"/>
                  <a:gd name="connsiteY20" fmla="*/ 83344 h 161925"/>
                  <a:gd name="connsiteX21" fmla="*/ 292894 w 619125"/>
                  <a:gd name="connsiteY21" fmla="*/ 64294 h 161925"/>
                  <a:gd name="connsiteX22" fmla="*/ 311944 w 619125"/>
                  <a:gd name="connsiteY22" fmla="*/ 83344 h 161925"/>
                  <a:gd name="connsiteX23" fmla="*/ 292894 w 619125"/>
                  <a:gd name="connsiteY23" fmla="*/ 10239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9125" h="161925">
                    <a:moveTo>
                      <a:pt x="582644" y="7144"/>
                    </a:moveTo>
                    <a:lnTo>
                      <a:pt x="41243" y="7144"/>
                    </a:lnTo>
                    <a:cubicBezTo>
                      <a:pt x="22410" y="7144"/>
                      <a:pt x="7144" y="22410"/>
                      <a:pt x="7144" y="41243"/>
                    </a:cubicBezTo>
                    <a:lnTo>
                      <a:pt x="7144" y="125444"/>
                    </a:lnTo>
                    <a:cubicBezTo>
                      <a:pt x="7144" y="144277"/>
                      <a:pt x="22410" y="159544"/>
                      <a:pt x="41243" y="159544"/>
                    </a:cubicBezTo>
                    <a:lnTo>
                      <a:pt x="582644" y="159544"/>
                    </a:lnTo>
                    <a:cubicBezTo>
                      <a:pt x="601477" y="159544"/>
                      <a:pt x="616744" y="144277"/>
                      <a:pt x="616744" y="125444"/>
                    </a:cubicBezTo>
                    <a:lnTo>
                      <a:pt x="616744" y="41243"/>
                    </a:lnTo>
                    <a:cubicBezTo>
                      <a:pt x="616744" y="22410"/>
                      <a:pt x="601477" y="7144"/>
                      <a:pt x="582644" y="7144"/>
                    </a:cubicBezTo>
                    <a:close/>
                    <a:moveTo>
                      <a:pt x="102394" y="102394"/>
                    </a:moveTo>
                    <a:cubicBezTo>
                      <a:pt x="91872" y="102394"/>
                      <a:pt x="83344" y="93865"/>
                      <a:pt x="83344" y="83344"/>
                    </a:cubicBezTo>
                    <a:cubicBezTo>
                      <a:pt x="83344" y="72822"/>
                      <a:pt x="91872" y="64294"/>
                      <a:pt x="102394" y="64294"/>
                    </a:cubicBezTo>
                    <a:cubicBezTo>
                      <a:pt x="112915" y="64294"/>
                      <a:pt x="121444" y="72822"/>
                      <a:pt x="121444" y="83344"/>
                    </a:cubicBezTo>
                    <a:cubicBezTo>
                      <a:pt x="121444" y="93865"/>
                      <a:pt x="112915" y="102394"/>
                      <a:pt x="102394" y="102394"/>
                    </a:cubicBezTo>
                    <a:close/>
                    <a:moveTo>
                      <a:pt x="197644" y="102394"/>
                    </a:moveTo>
                    <a:cubicBezTo>
                      <a:pt x="187122" y="102394"/>
                      <a:pt x="178594" y="93865"/>
                      <a:pt x="178594" y="83344"/>
                    </a:cubicBezTo>
                    <a:cubicBezTo>
                      <a:pt x="178594" y="72822"/>
                      <a:pt x="187122" y="64294"/>
                      <a:pt x="197644" y="64294"/>
                    </a:cubicBezTo>
                    <a:cubicBezTo>
                      <a:pt x="208165" y="64294"/>
                      <a:pt x="216694" y="72822"/>
                      <a:pt x="216694" y="83344"/>
                    </a:cubicBezTo>
                    <a:cubicBezTo>
                      <a:pt x="216694" y="93865"/>
                      <a:pt x="208165" y="102394"/>
                      <a:pt x="197644" y="102394"/>
                    </a:cubicBezTo>
                    <a:close/>
                    <a:moveTo>
                      <a:pt x="292894" y="102394"/>
                    </a:moveTo>
                    <a:cubicBezTo>
                      <a:pt x="282372" y="102394"/>
                      <a:pt x="273844" y="93865"/>
                      <a:pt x="273844" y="83344"/>
                    </a:cubicBezTo>
                    <a:cubicBezTo>
                      <a:pt x="273844" y="72822"/>
                      <a:pt x="282372" y="64294"/>
                      <a:pt x="292894" y="64294"/>
                    </a:cubicBezTo>
                    <a:cubicBezTo>
                      <a:pt x="303415" y="64294"/>
                      <a:pt x="311944" y="72822"/>
                      <a:pt x="311944" y="83344"/>
                    </a:cubicBezTo>
                    <a:cubicBezTo>
                      <a:pt x="311944" y="93865"/>
                      <a:pt x="303415" y="102394"/>
                      <a:pt x="292894" y="1023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730E48B-FE68-414F-B5DD-ADFF77E96232}"/>
              </a:ext>
            </a:extLst>
          </p:cNvPr>
          <p:cNvSpPr txBox="1"/>
          <p:nvPr/>
        </p:nvSpPr>
        <p:spPr>
          <a:xfrm>
            <a:off x="982928" y="1588539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 - DB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BFD6105-4874-4098-ADB0-5AB30C832868}"/>
              </a:ext>
            </a:extLst>
          </p:cNvPr>
          <p:cNvSpPr txBox="1"/>
          <p:nvPr/>
        </p:nvSpPr>
        <p:spPr>
          <a:xfrm>
            <a:off x="5169470" y="1584754"/>
            <a:ext cx="362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하이퍼레저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패브릭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 - DB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278C38D-3598-4D49-8DB7-05CF09E986EB}"/>
              </a:ext>
            </a:extLst>
          </p:cNvPr>
          <p:cNvCxnSpPr>
            <a:cxnSpLocks/>
          </p:cNvCxnSpPr>
          <p:nvPr/>
        </p:nvCxnSpPr>
        <p:spPr>
          <a:xfrm>
            <a:off x="4498848" y="1588539"/>
            <a:ext cx="0" cy="4550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5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3838B18-00D0-43B2-A993-2D11A28BC0EF}"/>
              </a:ext>
            </a:extLst>
          </p:cNvPr>
          <p:cNvSpPr/>
          <p:nvPr/>
        </p:nvSpPr>
        <p:spPr>
          <a:xfrm>
            <a:off x="6163059" y="3897309"/>
            <a:ext cx="2817285" cy="260654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365643E-82CC-4FFD-BB29-4B99323B8D5C}"/>
              </a:ext>
            </a:extLst>
          </p:cNvPr>
          <p:cNvSpPr/>
          <p:nvPr/>
        </p:nvSpPr>
        <p:spPr>
          <a:xfrm>
            <a:off x="6144768" y="1552694"/>
            <a:ext cx="2817285" cy="98618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3D32832-EB8C-4EE2-9F72-04E3D87B2539}"/>
              </a:ext>
            </a:extLst>
          </p:cNvPr>
          <p:cNvSpPr/>
          <p:nvPr/>
        </p:nvSpPr>
        <p:spPr>
          <a:xfrm>
            <a:off x="319158" y="2924622"/>
            <a:ext cx="2655689" cy="2073302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0645" y="6356351"/>
            <a:ext cx="4422710" cy="365125"/>
          </a:xfrm>
        </p:spPr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52</a:t>
            </a:fld>
            <a:endParaRPr kumimoji="1" lang="ko-Kore-KR" altLang="en-US" dirty="0"/>
          </a:p>
        </p:txBody>
      </p:sp>
      <p:pic>
        <p:nvPicPr>
          <p:cNvPr id="7" name="내용 개체 틀 4" descr="서버">
            <a:extLst>
              <a:ext uri="{FF2B5EF4-FFF2-40B4-BE49-F238E27FC236}">
                <a16:creationId xmlns:a16="http://schemas.microsoft.com/office/drawing/2014/main" id="{113129F7-B349-4EC0-AB1B-91BC3F0E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802" y="2514600"/>
            <a:ext cx="914400" cy="914400"/>
          </a:xfrm>
          <a:prstGeom prst="rect">
            <a:avLst/>
          </a:prstGeom>
        </p:spPr>
      </p:pic>
      <p:pic>
        <p:nvPicPr>
          <p:cNvPr id="9" name="그래픽 8" descr="키">
            <a:extLst>
              <a:ext uri="{FF2B5EF4-FFF2-40B4-BE49-F238E27FC236}">
                <a16:creationId xmlns:a16="http://schemas.microsoft.com/office/drawing/2014/main" id="{B8BC9098-84C3-4A76-B62F-23C0B3351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429000"/>
            <a:ext cx="600529" cy="600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223F7-095C-466A-BE6C-3452F7AE9947}"/>
              </a:ext>
            </a:extLst>
          </p:cNvPr>
          <p:cNvSpPr txBox="1"/>
          <p:nvPr/>
        </p:nvSpPr>
        <p:spPr>
          <a:xfrm>
            <a:off x="1101326" y="354519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래픽 11" descr="키">
            <a:extLst>
              <a:ext uri="{FF2B5EF4-FFF2-40B4-BE49-F238E27FC236}">
                <a16:creationId xmlns:a16="http://schemas.microsoft.com/office/drawing/2014/main" id="{D684DECA-D69B-4C8A-9E8B-2BFB15E9D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804047"/>
            <a:ext cx="600529" cy="600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7F7BCE-201B-4D01-AB41-D97048097FA5}"/>
              </a:ext>
            </a:extLst>
          </p:cNvPr>
          <p:cNvSpPr txBox="1"/>
          <p:nvPr/>
        </p:nvSpPr>
        <p:spPr>
          <a:xfrm>
            <a:off x="1101325" y="392640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래픽 15" descr="계층 구조형">
            <a:extLst>
              <a:ext uri="{FF2B5EF4-FFF2-40B4-BE49-F238E27FC236}">
                <a16:creationId xmlns:a16="http://schemas.microsoft.com/office/drawing/2014/main" id="{932000FE-0F27-4D03-A058-9562A1BE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797" y="4288386"/>
            <a:ext cx="600529" cy="600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3FBAC-8160-41FE-836B-7BC825178609}"/>
              </a:ext>
            </a:extLst>
          </p:cNvPr>
          <p:cNvSpPr txBox="1"/>
          <p:nvPr/>
        </p:nvSpPr>
        <p:spPr>
          <a:xfrm>
            <a:off x="1101325" y="4418095"/>
            <a:ext cx="178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 config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내용 개체 틀 4" descr="서버">
            <a:extLst>
              <a:ext uri="{FF2B5EF4-FFF2-40B4-BE49-F238E27FC236}">
                <a16:creationId xmlns:a16="http://schemas.microsoft.com/office/drawing/2014/main" id="{ACEBD65B-F5BC-4021-A1D2-FE4631F7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2397" y="3926405"/>
            <a:ext cx="914400" cy="914400"/>
          </a:xfrm>
          <a:prstGeom prst="rect">
            <a:avLst/>
          </a:prstGeom>
        </p:spPr>
      </p:pic>
      <p:pic>
        <p:nvPicPr>
          <p:cNvPr id="19" name="그래픽 18" descr="데이터베이스">
            <a:extLst>
              <a:ext uri="{FF2B5EF4-FFF2-40B4-BE49-F238E27FC236}">
                <a16:creationId xmlns:a16="http://schemas.microsoft.com/office/drawing/2014/main" id="{CCF346FF-5FF9-4B86-AF05-54FED76BD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1124" y="5386865"/>
            <a:ext cx="456506" cy="456506"/>
          </a:xfrm>
          <a:prstGeom prst="rect">
            <a:avLst/>
          </a:prstGeom>
        </p:spPr>
      </p:pic>
      <p:pic>
        <p:nvPicPr>
          <p:cNvPr id="20" name="그래픽 19" descr="키">
            <a:extLst>
              <a:ext uri="{FF2B5EF4-FFF2-40B4-BE49-F238E27FC236}">
                <a16:creationId xmlns:a16="http://schemas.microsoft.com/office/drawing/2014/main" id="{D803B4D8-F595-4B2A-BAC3-A2FA465C1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3900806"/>
            <a:ext cx="600529" cy="600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C02D8-3D0B-4424-82A4-3C534E18FAE6}"/>
              </a:ext>
            </a:extLst>
          </p:cNvPr>
          <p:cNvSpPr txBox="1"/>
          <p:nvPr/>
        </p:nvSpPr>
        <p:spPr>
          <a:xfrm>
            <a:off x="7178822" y="401699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래픽 21" descr="키">
            <a:extLst>
              <a:ext uri="{FF2B5EF4-FFF2-40B4-BE49-F238E27FC236}">
                <a16:creationId xmlns:a16="http://schemas.microsoft.com/office/drawing/2014/main" id="{F6B24E75-079C-4928-AA8F-DDDAF673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4275853"/>
            <a:ext cx="600529" cy="600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57D9D2-EF30-4448-89FD-7ADB5B7B33A7}"/>
              </a:ext>
            </a:extLst>
          </p:cNvPr>
          <p:cNvSpPr txBox="1"/>
          <p:nvPr/>
        </p:nvSpPr>
        <p:spPr>
          <a:xfrm>
            <a:off x="7178821" y="439821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0BBC977F-EF2E-4BE6-A091-8C0C76EBFE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5434" y="4850783"/>
            <a:ext cx="456507" cy="4565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66E6EB-0131-4523-B4CF-7B090D2C9414}"/>
              </a:ext>
            </a:extLst>
          </p:cNvPr>
          <p:cNvSpPr txBox="1"/>
          <p:nvPr/>
        </p:nvSpPr>
        <p:spPr>
          <a:xfrm>
            <a:off x="7178821" y="4907170"/>
            <a:ext cx="14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07638-687D-41EB-A298-98CDBA7A9BFC}"/>
              </a:ext>
            </a:extLst>
          </p:cNvPr>
          <p:cNvSpPr txBox="1"/>
          <p:nvPr/>
        </p:nvSpPr>
        <p:spPr>
          <a:xfrm>
            <a:off x="7172800" y="530729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Blockchain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File system)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래픽 26" descr="데이터베이스">
            <a:extLst>
              <a:ext uri="{FF2B5EF4-FFF2-40B4-BE49-F238E27FC236}">
                <a16:creationId xmlns:a16="http://schemas.microsoft.com/office/drawing/2014/main" id="{0D7A63CE-1B3B-407C-972C-0881DBC1C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5102" y="5901874"/>
            <a:ext cx="456506" cy="4565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A5094A-434F-429C-896A-5EACD90E30E7}"/>
              </a:ext>
            </a:extLst>
          </p:cNvPr>
          <p:cNvSpPr txBox="1"/>
          <p:nvPr/>
        </p:nvSpPr>
        <p:spPr>
          <a:xfrm>
            <a:off x="7159543" y="5857527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DB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levelDB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4" descr="서버">
            <a:extLst>
              <a:ext uri="{FF2B5EF4-FFF2-40B4-BE49-F238E27FC236}">
                <a16:creationId xmlns:a16="http://schemas.microsoft.com/office/drawing/2014/main" id="{B3CEB404-B2F7-4224-98BE-82273992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676" y="1576925"/>
            <a:ext cx="914400" cy="914400"/>
          </a:xfrm>
          <a:prstGeom prst="rect">
            <a:avLst/>
          </a:prstGeom>
        </p:spPr>
      </p:pic>
      <p:pic>
        <p:nvPicPr>
          <p:cNvPr id="30" name="그래픽 29" descr="키">
            <a:extLst>
              <a:ext uri="{FF2B5EF4-FFF2-40B4-BE49-F238E27FC236}">
                <a16:creationId xmlns:a16="http://schemas.microsoft.com/office/drawing/2014/main" id="{D22FBD40-59FD-42B6-AE15-345C74FBB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589997"/>
            <a:ext cx="600529" cy="600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53E26D-7D91-42AD-A739-25524DFEBCB4}"/>
              </a:ext>
            </a:extLst>
          </p:cNvPr>
          <p:cNvSpPr txBox="1"/>
          <p:nvPr/>
        </p:nvSpPr>
        <p:spPr>
          <a:xfrm>
            <a:off x="7178822" y="17061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래픽 31" descr="키">
            <a:extLst>
              <a:ext uri="{FF2B5EF4-FFF2-40B4-BE49-F238E27FC236}">
                <a16:creationId xmlns:a16="http://schemas.microsoft.com/office/drawing/2014/main" id="{6F2081C9-0EF0-407A-96A1-8140F447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965044"/>
            <a:ext cx="600529" cy="6005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FBA39E-FA01-49B3-92BE-E6DC5FA72FD7}"/>
              </a:ext>
            </a:extLst>
          </p:cNvPr>
          <p:cNvSpPr txBox="1"/>
          <p:nvPr/>
        </p:nvSpPr>
        <p:spPr>
          <a:xfrm>
            <a:off x="7178821" y="208740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6B065B-A813-45AF-A960-EA2B39ACE268}"/>
              </a:ext>
            </a:extLst>
          </p:cNvPr>
          <p:cNvSpPr txBox="1"/>
          <p:nvPr/>
        </p:nvSpPr>
        <p:spPr>
          <a:xfrm>
            <a:off x="881632" y="5047550"/>
            <a:ext cx="15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Server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BE0D1-FF9E-48F2-8BD8-4425A2D370C5}"/>
              </a:ext>
            </a:extLst>
          </p:cNvPr>
          <p:cNvSpPr txBox="1"/>
          <p:nvPr/>
        </p:nvSpPr>
        <p:spPr>
          <a:xfrm>
            <a:off x="6940455" y="1150441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Orderers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FB45-D6D4-475F-8350-47D7FA91F418}"/>
              </a:ext>
            </a:extLst>
          </p:cNvPr>
          <p:cNvSpPr txBox="1"/>
          <p:nvPr/>
        </p:nvSpPr>
        <p:spPr>
          <a:xfrm>
            <a:off x="7170175" y="3557212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Peers</a:t>
            </a:r>
          </a:p>
        </p:txBody>
      </p:sp>
      <p:pic>
        <p:nvPicPr>
          <p:cNvPr id="40" name="그래픽 39" descr="톱니바퀴">
            <a:extLst>
              <a:ext uri="{FF2B5EF4-FFF2-40B4-BE49-F238E27FC236}">
                <a16:creationId xmlns:a16="http://schemas.microsoft.com/office/drawing/2014/main" id="{A77710A0-6BFC-4F59-BEF4-B4236F370D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5330" y="3626140"/>
            <a:ext cx="600529" cy="60052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96F9E0-F762-4525-A6D0-43B781585233}"/>
              </a:ext>
            </a:extLst>
          </p:cNvPr>
          <p:cNvSpPr txBox="1"/>
          <p:nvPr/>
        </p:nvSpPr>
        <p:spPr>
          <a:xfrm>
            <a:off x="2986477" y="4137716"/>
            <a:ext cx="13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Fabric SDK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4D25FC7-1C35-420F-B0EA-E0C159DF0D65}"/>
              </a:ext>
            </a:extLst>
          </p:cNvPr>
          <p:cNvCxnSpPr>
            <a:stCxn id="40" idx="3"/>
            <a:endCxn id="29" idx="1"/>
          </p:cNvCxnSpPr>
          <p:nvPr/>
        </p:nvCxnSpPr>
        <p:spPr>
          <a:xfrm flipV="1">
            <a:off x="3265859" y="2034125"/>
            <a:ext cx="2435817" cy="1892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59F2119-7EE7-426B-8C41-038FC3D74646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>
            <a:off x="3265859" y="3926405"/>
            <a:ext cx="2416538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EB7DB30-4734-48C4-86A7-D41426ECB38D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V="1">
            <a:off x="7552972" y="2538882"/>
            <a:ext cx="439" cy="10183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434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3838B18-00D0-43B2-A993-2D11A28BC0EF}"/>
              </a:ext>
            </a:extLst>
          </p:cNvPr>
          <p:cNvSpPr/>
          <p:nvPr/>
        </p:nvSpPr>
        <p:spPr>
          <a:xfrm>
            <a:off x="6163059" y="3897309"/>
            <a:ext cx="2817285" cy="260654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365643E-82CC-4FFD-BB29-4B99323B8D5C}"/>
              </a:ext>
            </a:extLst>
          </p:cNvPr>
          <p:cNvSpPr/>
          <p:nvPr/>
        </p:nvSpPr>
        <p:spPr>
          <a:xfrm>
            <a:off x="6144768" y="1552694"/>
            <a:ext cx="2817285" cy="986188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3D32832-EB8C-4EE2-9F72-04E3D87B2539}"/>
              </a:ext>
            </a:extLst>
          </p:cNvPr>
          <p:cNvSpPr/>
          <p:nvPr/>
        </p:nvSpPr>
        <p:spPr>
          <a:xfrm>
            <a:off x="319158" y="2924622"/>
            <a:ext cx="2655689" cy="2073302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 구조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0645" y="6356351"/>
            <a:ext cx="4422710" cy="365125"/>
          </a:xfrm>
        </p:spPr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53</a:t>
            </a:fld>
            <a:endParaRPr kumimoji="1" lang="ko-Kore-KR" altLang="en-US" dirty="0"/>
          </a:p>
        </p:txBody>
      </p:sp>
      <p:pic>
        <p:nvPicPr>
          <p:cNvPr id="7" name="내용 개체 틀 4" descr="서버">
            <a:extLst>
              <a:ext uri="{FF2B5EF4-FFF2-40B4-BE49-F238E27FC236}">
                <a16:creationId xmlns:a16="http://schemas.microsoft.com/office/drawing/2014/main" id="{113129F7-B349-4EC0-AB1B-91BC3F0E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802" y="2514600"/>
            <a:ext cx="914400" cy="914400"/>
          </a:xfrm>
          <a:prstGeom prst="rect">
            <a:avLst/>
          </a:prstGeom>
        </p:spPr>
      </p:pic>
      <p:pic>
        <p:nvPicPr>
          <p:cNvPr id="9" name="그래픽 8" descr="키">
            <a:extLst>
              <a:ext uri="{FF2B5EF4-FFF2-40B4-BE49-F238E27FC236}">
                <a16:creationId xmlns:a16="http://schemas.microsoft.com/office/drawing/2014/main" id="{B8BC9098-84C3-4A76-B62F-23C0B3351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429000"/>
            <a:ext cx="600529" cy="600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223F7-095C-466A-BE6C-3452F7AE9947}"/>
              </a:ext>
            </a:extLst>
          </p:cNvPr>
          <p:cNvSpPr txBox="1"/>
          <p:nvPr/>
        </p:nvSpPr>
        <p:spPr>
          <a:xfrm>
            <a:off x="1101326" y="354519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래픽 11" descr="키">
            <a:extLst>
              <a:ext uri="{FF2B5EF4-FFF2-40B4-BE49-F238E27FC236}">
                <a16:creationId xmlns:a16="http://schemas.microsoft.com/office/drawing/2014/main" id="{D684DECA-D69B-4C8A-9E8B-2BFB15E9D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797" y="3804047"/>
            <a:ext cx="600529" cy="600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7F7BCE-201B-4D01-AB41-D97048097FA5}"/>
              </a:ext>
            </a:extLst>
          </p:cNvPr>
          <p:cNvSpPr txBox="1"/>
          <p:nvPr/>
        </p:nvSpPr>
        <p:spPr>
          <a:xfrm>
            <a:off x="1101325" y="392640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래픽 15" descr="계층 구조형">
            <a:extLst>
              <a:ext uri="{FF2B5EF4-FFF2-40B4-BE49-F238E27FC236}">
                <a16:creationId xmlns:a16="http://schemas.microsoft.com/office/drawing/2014/main" id="{932000FE-0F27-4D03-A058-9562A1BED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797" y="4288386"/>
            <a:ext cx="600529" cy="6005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E3FBAC-8160-41FE-836B-7BC825178609}"/>
              </a:ext>
            </a:extLst>
          </p:cNvPr>
          <p:cNvSpPr txBox="1"/>
          <p:nvPr/>
        </p:nvSpPr>
        <p:spPr>
          <a:xfrm>
            <a:off x="1101325" y="4418095"/>
            <a:ext cx="178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 config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내용 개체 틀 4" descr="서버">
            <a:extLst>
              <a:ext uri="{FF2B5EF4-FFF2-40B4-BE49-F238E27FC236}">
                <a16:creationId xmlns:a16="http://schemas.microsoft.com/office/drawing/2014/main" id="{ACEBD65B-F5BC-4021-A1D2-FE4631F7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2397" y="3926405"/>
            <a:ext cx="914400" cy="914400"/>
          </a:xfrm>
          <a:prstGeom prst="rect">
            <a:avLst/>
          </a:prstGeom>
        </p:spPr>
      </p:pic>
      <p:pic>
        <p:nvPicPr>
          <p:cNvPr id="19" name="그래픽 18" descr="데이터베이스">
            <a:extLst>
              <a:ext uri="{FF2B5EF4-FFF2-40B4-BE49-F238E27FC236}">
                <a16:creationId xmlns:a16="http://schemas.microsoft.com/office/drawing/2014/main" id="{CCF346FF-5FF9-4B86-AF05-54FED76BDA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1124" y="5386865"/>
            <a:ext cx="456506" cy="456506"/>
          </a:xfrm>
          <a:prstGeom prst="rect">
            <a:avLst/>
          </a:prstGeom>
        </p:spPr>
      </p:pic>
      <p:pic>
        <p:nvPicPr>
          <p:cNvPr id="20" name="그래픽 19" descr="키">
            <a:extLst>
              <a:ext uri="{FF2B5EF4-FFF2-40B4-BE49-F238E27FC236}">
                <a16:creationId xmlns:a16="http://schemas.microsoft.com/office/drawing/2014/main" id="{D803B4D8-F595-4B2A-BAC3-A2FA465C1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3900806"/>
            <a:ext cx="600529" cy="6005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C02D8-3D0B-4424-82A4-3C534E18FAE6}"/>
              </a:ext>
            </a:extLst>
          </p:cNvPr>
          <p:cNvSpPr txBox="1"/>
          <p:nvPr/>
        </p:nvSpPr>
        <p:spPr>
          <a:xfrm>
            <a:off x="7178822" y="401699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래픽 21" descr="키">
            <a:extLst>
              <a:ext uri="{FF2B5EF4-FFF2-40B4-BE49-F238E27FC236}">
                <a16:creationId xmlns:a16="http://schemas.microsoft.com/office/drawing/2014/main" id="{F6B24E75-079C-4928-AA8F-DDDAF6739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4275853"/>
            <a:ext cx="600529" cy="600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57D9D2-EF30-4448-89FD-7ADB5B7B33A7}"/>
              </a:ext>
            </a:extLst>
          </p:cNvPr>
          <p:cNvSpPr txBox="1"/>
          <p:nvPr/>
        </p:nvSpPr>
        <p:spPr>
          <a:xfrm>
            <a:off x="7178821" y="439821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0BBC977F-EF2E-4BE6-A091-8C0C76EBFE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5434" y="4850783"/>
            <a:ext cx="456507" cy="4565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266E6EB-0131-4523-B4CF-7B090D2C9414}"/>
              </a:ext>
            </a:extLst>
          </p:cNvPr>
          <p:cNvSpPr txBox="1"/>
          <p:nvPr/>
        </p:nvSpPr>
        <p:spPr>
          <a:xfrm>
            <a:off x="7178821" y="4907170"/>
            <a:ext cx="14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07638-687D-41EB-A298-98CDBA7A9BFC}"/>
              </a:ext>
            </a:extLst>
          </p:cNvPr>
          <p:cNvSpPr txBox="1"/>
          <p:nvPr/>
        </p:nvSpPr>
        <p:spPr>
          <a:xfrm>
            <a:off x="7172800" y="5307290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Blockchain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File system)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7" name="그래픽 26" descr="데이터베이스">
            <a:extLst>
              <a:ext uri="{FF2B5EF4-FFF2-40B4-BE49-F238E27FC236}">
                <a16:creationId xmlns:a16="http://schemas.microsoft.com/office/drawing/2014/main" id="{0D7A63CE-1B3B-407C-972C-0881DBC1C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5102" y="5901874"/>
            <a:ext cx="456506" cy="4565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A5094A-434F-429C-896A-5EACD90E30E7}"/>
              </a:ext>
            </a:extLst>
          </p:cNvPr>
          <p:cNvSpPr txBox="1"/>
          <p:nvPr/>
        </p:nvSpPr>
        <p:spPr>
          <a:xfrm>
            <a:off x="7159543" y="5857527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DB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levelDB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내용 개체 틀 4" descr="서버">
            <a:extLst>
              <a:ext uri="{FF2B5EF4-FFF2-40B4-BE49-F238E27FC236}">
                <a16:creationId xmlns:a16="http://schemas.microsoft.com/office/drawing/2014/main" id="{B3CEB404-B2F7-4224-98BE-82273992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676" y="1576925"/>
            <a:ext cx="914400" cy="914400"/>
          </a:xfrm>
          <a:prstGeom prst="rect">
            <a:avLst/>
          </a:prstGeom>
        </p:spPr>
      </p:pic>
      <p:pic>
        <p:nvPicPr>
          <p:cNvPr id="30" name="그래픽 29" descr="키">
            <a:extLst>
              <a:ext uri="{FF2B5EF4-FFF2-40B4-BE49-F238E27FC236}">
                <a16:creationId xmlns:a16="http://schemas.microsoft.com/office/drawing/2014/main" id="{D22FBD40-59FD-42B6-AE15-345C74FBB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589997"/>
            <a:ext cx="600529" cy="600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53E26D-7D91-42AD-A739-25524DFEBCB4}"/>
              </a:ext>
            </a:extLst>
          </p:cNvPr>
          <p:cNvSpPr txBox="1"/>
          <p:nvPr/>
        </p:nvSpPr>
        <p:spPr>
          <a:xfrm>
            <a:off x="7178822" y="17061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MSP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래픽 31" descr="키">
            <a:extLst>
              <a:ext uri="{FF2B5EF4-FFF2-40B4-BE49-F238E27FC236}">
                <a16:creationId xmlns:a16="http://schemas.microsoft.com/office/drawing/2014/main" id="{6F2081C9-0EF0-407A-96A1-8140F447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293" y="1965044"/>
            <a:ext cx="600529" cy="6005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EFBA39E-FA01-49B3-92BE-E6DC5FA72FD7}"/>
              </a:ext>
            </a:extLst>
          </p:cNvPr>
          <p:cNvSpPr txBox="1"/>
          <p:nvPr/>
        </p:nvSpPr>
        <p:spPr>
          <a:xfrm>
            <a:off x="7178821" y="2087402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TLS keys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6B065B-A813-45AF-A960-EA2B39ACE268}"/>
              </a:ext>
            </a:extLst>
          </p:cNvPr>
          <p:cNvSpPr txBox="1"/>
          <p:nvPr/>
        </p:nvSpPr>
        <p:spPr>
          <a:xfrm>
            <a:off x="881632" y="5047550"/>
            <a:ext cx="15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 Server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BE0D1-FF9E-48F2-8BD8-4425A2D370C5}"/>
              </a:ext>
            </a:extLst>
          </p:cNvPr>
          <p:cNvSpPr txBox="1"/>
          <p:nvPr/>
        </p:nvSpPr>
        <p:spPr>
          <a:xfrm>
            <a:off x="6940455" y="1150441"/>
            <a:ext cx="11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Orderers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FB45-D6D4-475F-8350-47D7FA91F418}"/>
              </a:ext>
            </a:extLst>
          </p:cNvPr>
          <p:cNvSpPr txBox="1"/>
          <p:nvPr/>
        </p:nvSpPr>
        <p:spPr>
          <a:xfrm>
            <a:off x="7170175" y="3557212"/>
            <a:ext cx="7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Peers</a:t>
            </a:r>
          </a:p>
        </p:txBody>
      </p:sp>
      <p:pic>
        <p:nvPicPr>
          <p:cNvPr id="40" name="그래픽 39" descr="톱니바퀴">
            <a:extLst>
              <a:ext uri="{FF2B5EF4-FFF2-40B4-BE49-F238E27FC236}">
                <a16:creationId xmlns:a16="http://schemas.microsoft.com/office/drawing/2014/main" id="{A77710A0-6BFC-4F59-BEF4-B4236F370D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5330" y="3626140"/>
            <a:ext cx="600529" cy="60052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96F9E0-F762-4525-A6D0-43B781585233}"/>
              </a:ext>
            </a:extLst>
          </p:cNvPr>
          <p:cNvSpPr txBox="1"/>
          <p:nvPr/>
        </p:nvSpPr>
        <p:spPr>
          <a:xfrm>
            <a:off x="2986477" y="4137716"/>
            <a:ext cx="13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Fabric SDK</a:t>
            </a:r>
            <a:endParaRPr lang="ko-KR" altLang="en-US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4D25FC7-1C35-420F-B0EA-E0C159DF0D65}"/>
              </a:ext>
            </a:extLst>
          </p:cNvPr>
          <p:cNvCxnSpPr>
            <a:stCxn id="40" idx="3"/>
            <a:endCxn id="29" idx="1"/>
          </p:cNvCxnSpPr>
          <p:nvPr/>
        </p:nvCxnSpPr>
        <p:spPr>
          <a:xfrm flipV="1">
            <a:off x="3265859" y="2034125"/>
            <a:ext cx="2435817" cy="1892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59F2119-7EE7-426B-8C41-038FC3D74646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>
            <a:off x="3265859" y="3926405"/>
            <a:ext cx="2416538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EB7DB30-4734-48C4-86A7-D41426ECB38D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V="1">
            <a:off x="7552972" y="2538882"/>
            <a:ext cx="439" cy="10183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C7347A00-533B-403E-BABA-2740161F5192}"/>
              </a:ext>
            </a:extLst>
          </p:cNvPr>
          <p:cNvSpPr/>
          <p:nvPr/>
        </p:nvSpPr>
        <p:spPr>
          <a:xfrm>
            <a:off x="2665330" y="1441200"/>
            <a:ext cx="2129732" cy="1120875"/>
          </a:xfrm>
          <a:prstGeom prst="roundRect">
            <a:avLst>
              <a:gd name="adj" fmla="val 7551"/>
            </a:avLst>
          </a:prstGeom>
          <a:solidFill>
            <a:schemeClr val="bg1"/>
          </a:solidFill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내용 개체 틀 4" descr="서버">
            <a:extLst>
              <a:ext uri="{FF2B5EF4-FFF2-40B4-BE49-F238E27FC236}">
                <a16:creationId xmlns:a16="http://schemas.microsoft.com/office/drawing/2014/main" id="{F22BC563-CA7B-46C4-91C8-D31609BFF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3551" y="1031179"/>
            <a:ext cx="914400" cy="914400"/>
          </a:xfrm>
          <a:prstGeom prst="rect">
            <a:avLst/>
          </a:prstGeom>
        </p:spPr>
      </p:pic>
      <p:pic>
        <p:nvPicPr>
          <p:cNvPr id="48" name="그래픽 47" descr="데이터베이스">
            <a:extLst>
              <a:ext uri="{FF2B5EF4-FFF2-40B4-BE49-F238E27FC236}">
                <a16:creationId xmlns:a16="http://schemas.microsoft.com/office/drawing/2014/main" id="{3E6DCEB9-3C43-4298-B801-63343FD70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7341" y="1865488"/>
            <a:ext cx="456506" cy="45650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ED2DB65-A758-4024-B82C-89C9C6E4CE89}"/>
              </a:ext>
            </a:extLst>
          </p:cNvPr>
          <p:cNvSpPr txBox="1"/>
          <p:nvPr/>
        </p:nvSpPr>
        <p:spPr>
          <a:xfrm>
            <a:off x="3106532" y="1873855"/>
            <a:ext cx="127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 DB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(= SQLite)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E2CBE7-23E2-478E-B930-0928E22C2955}"/>
              </a:ext>
            </a:extLst>
          </p:cNvPr>
          <p:cNvSpPr txBox="1"/>
          <p:nvPr/>
        </p:nvSpPr>
        <p:spPr>
          <a:xfrm>
            <a:off x="3984245" y="1091686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Fabric CA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3F30BE2-7CAD-4CD4-B62E-2217D6A71D62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2353453" y="2562075"/>
            <a:ext cx="1376743" cy="1316538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B9AC9D1-1A5C-4039-A006-EA1875AD03D7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3730196" y="2562075"/>
            <a:ext cx="2938613" cy="1439104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29A3B5B-8394-4E56-AEE5-69FEA5680F33}"/>
              </a:ext>
            </a:extLst>
          </p:cNvPr>
          <p:cNvCxnSpPr>
            <a:cxnSpLocks/>
            <a:stCxn id="45" idx="2"/>
          </p:cNvCxnSpPr>
          <p:nvPr/>
        </p:nvCxnSpPr>
        <p:spPr>
          <a:xfrm flipV="1">
            <a:off x="3730196" y="2400056"/>
            <a:ext cx="2830928" cy="162019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EF1FBB6-FD9A-4C30-B3C2-9807686607C2}"/>
              </a:ext>
            </a:extLst>
          </p:cNvPr>
          <p:cNvSpPr/>
          <p:nvPr/>
        </p:nvSpPr>
        <p:spPr>
          <a:xfrm>
            <a:off x="409026" y="3470889"/>
            <a:ext cx="1951619" cy="845718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09F1F0C-9307-46FB-A6AB-360959956C4F}"/>
              </a:ext>
            </a:extLst>
          </p:cNvPr>
          <p:cNvSpPr/>
          <p:nvPr/>
        </p:nvSpPr>
        <p:spPr>
          <a:xfrm>
            <a:off x="6546881" y="1672829"/>
            <a:ext cx="1816882" cy="757214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29460B3-1D58-494E-A5FA-FDD96FA9F3F4}"/>
              </a:ext>
            </a:extLst>
          </p:cNvPr>
          <p:cNvSpPr/>
          <p:nvPr/>
        </p:nvSpPr>
        <p:spPr>
          <a:xfrm>
            <a:off x="6566757" y="4042493"/>
            <a:ext cx="1816882" cy="757214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475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167D4-FB48-47E2-BECA-7A64CA4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container</a:t>
            </a:r>
          </a:p>
          <a:p>
            <a:pPr lvl="1"/>
            <a:r>
              <a:rPr lang="en-US" altLang="ko-KR" dirty="0" err="1"/>
              <a:t>Orderer</a:t>
            </a:r>
            <a:r>
              <a:rPr lang="en-US" altLang="ko-KR" dirty="0"/>
              <a:t>, Peer, Fabric CA </a:t>
            </a:r>
            <a:r>
              <a:rPr lang="ko-KR" altLang="en-US" dirty="0"/>
              <a:t>모두 </a:t>
            </a:r>
            <a:r>
              <a:rPr lang="en-US" altLang="ko-KR" dirty="0"/>
              <a:t>Docker Image</a:t>
            </a:r>
            <a:r>
              <a:rPr lang="ko-KR" altLang="en-US" dirty="0"/>
              <a:t>로 배포됨</a:t>
            </a:r>
            <a:endParaRPr lang="en-US" altLang="ko-KR" dirty="0"/>
          </a:p>
          <a:p>
            <a:pPr lvl="1"/>
            <a:r>
              <a:rPr lang="en-US" altLang="ko-KR" dirty="0"/>
              <a:t>Binary</a:t>
            </a:r>
            <a:r>
              <a:rPr lang="ko-KR" altLang="en-US" dirty="0"/>
              <a:t>도 있기 때문에 그냥 실행도 가능</a:t>
            </a:r>
            <a:endParaRPr lang="en-US" altLang="ko-KR" dirty="0"/>
          </a:p>
          <a:p>
            <a:r>
              <a:rPr lang="en-US" altLang="ko-KR" dirty="0"/>
              <a:t>Unix environment</a:t>
            </a:r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또는 </a:t>
            </a:r>
            <a:r>
              <a:rPr lang="en-US" altLang="ko-KR" dirty="0"/>
              <a:t>macOS </a:t>
            </a:r>
            <a:r>
              <a:rPr lang="ko-KR" altLang="en-US" dirty="0"/>
              <a:t>환경이 필요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도 가능하지만</a:t>
            </a:r>
            <a:r>
              <a:rPr lang="en-US" altLang="ko-KR" dirty="0"/>
              <a:t>, </a:t>
            </a:r>
            <a:r>
              <a:rPr lang="ko-KR" altLang="en-US" dirty="0"/>
              <a:t>제공되는 기본 스크립트들이 모두 </a:t>
            </a:r>
            <a:r>
              <a:rPr lang="en-US" altLang="ko-KR" dirty="0"/>
              <a:t>Unix shell </a:t>
            </a:r>
            <a:r>
              <a:rPr lang="ko-KR" altLang="en-US" dirty="0"/>
              <a:t>환경을 기준으로 작성됨</a:t>
            </a:r>
            <a:endParaRPr lang="en-US" altLang="ko-KR" dirty="0"/>
          </a:p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en-US" altLang="ko-KR" dirty="0"/>
              <a:t>Go: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  <a:r>
              <a:rPr lang="en-US" altLang="ko-KR" dirty="0"/>
              <a:t>, </a:t>
            </a:r>
            <a:r>
              <a:rPr lang="ko-KR" altLang="en-US" dirty="0"/>
              <a:t>체인코드</a:t>
            </a:r>
            <a:r>
              <a:rPr lang="en-US" altLang="ko-KR" dirty="0"/>
              <a:t>, Fabric SDK (beta)</a:t>
            </a:r>
          </a:p>
          <a:p>
            <a:pPr lvl="1"/>
            <a:r>
              <a:rPr lang="en-US" altLang="ko-KR" dirty="0"/>
              <a:t>JavaScript(node.js): </a:t>
            </a:r>
            <a:r>
              <a:rPr lang="ko-KR" altLang="en-US" dirty="0"/>
              <a:t>체인코드</a:t>
            </a:r>
            <a:r>
              <a:rPr lang="en-US" altLang="ko-KR" dirty="0"/>
              <a:t>, Fabric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</a:p>
          <a:p>
            <a:pPr lvl="1"/>
            <a:r>
              <a:rPr lang="en-US" altLang="ko-KR" dirty="0"/>
              <a:t>Java: </a:t>
            </a:r>
            <a:r>
              <a:rPr lang="ko-KR" altLang="en-US" dirty="0"/>
              <a:t>체인코드</a:t>
            </a:r>
            <a:r>
              <a:rPr lang="en-US" altLang="ko-KR" dirty="0"/>
              <a:t>, Fabric SDK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54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93938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패브릭을 구성하는 기술들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167D4-FB48-47E2-BECA-7A64CA4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container =&gt; </a:t>
            </a:r>
            <a:r>
              <a:rPr lang="en-US" altLang="ko-KR" dirty="0">
                <a:solidFill>
                  <a:srgbClr val="0070C0"/>
                </a:solidFill>
              </a:rPr>
              <a:t>docker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0070C0"/>
                </a:solidFill>
              </a:rPr>
              <a:t> docker-compose</a:t>
            </a:r>
          </a:p>
          <a:p>
            <a:pPr lvl="1"/>
            <a:r>
              <a:rPr lang="en-US" altLang="ko-KR" dirty="0" err="1"/>
              <a:t>Orderer</a:t>
            </a:r>
            <a:r>
              <a:rPr lang="en-US" altLang="ko-KR" dirty="0"/>
              <a:t>, Peer, Fabric CA </a:t>
            </a:r>
            <a:r>
              <a:rPr lang="ko-KR" altLang="en-US" dirty="0"/>
              <a:t>모두 </a:t>
            </a:r>
            <a:r>
              <a:rPr lang="en-US" altLang="ko-KR" dirty="0"/>
              <a:t>Docker Image</a:t>
            </a:r>
            <a:r>
              <a:rPr lang="ko-KR" altLang="en-US" dirty="0"/>
              <a:t>로 배포됨</a:t>
            </a:r>
            <a:endParaRPr lang="en-US" altLang="ko-KR" dirty="0"/>
          </a:p>
          <a:p>
            <a:pPr lvl="1"/>
            <a:r>
              <a:rPr lang="en-US" altLang="ko-KR" dirty="0"/>
              <a:t>Binary</a:t>
            </a:r>
            <a:r>
              <a:rPr lang="ko-KR" altLang="en-US" dirty="0"/>
              <a:t>도 있기 때문에 그냥 실행도 가능</a:t>
            </a:r>
            <a:endParaRPr lang="en-US" altLang="ko-KR" dirty="0"/>
          </a:p>
          <a:p>
            <a:r>
              <a:rPr lang="en-US" altLang="ko-KR" dirty="0"/>
              <a:t>Unix environment =&gt; </a:t>
            </a:r>
            <a:r>
              <a:rPr lang="en-US" altLang="ko-KR" dirty="0">
                <a:solidFill>
                  <a:srgbClr val="0070C0"/>
                </a:solidFill>
              </a:rPr>
              <a:t>WSL 2</a:t>
            </a:r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또는 </a:t>
            </a:r>
            <a:r>
              <a:rPr lang="en-US" altLang="ko-KR" dirty="0"/>
              <a:t>macOS </a:t>
            </a:r>
            <a:r>
              <a:rPr lang="ko-KR" altLang="en-US" dirty="0"/>
              <a:t>환경이 필요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도 가능하지만</a:t>
            </a:r>
            <a:r>
              <a:rPr lang="en-US" altLang="ko-KR" dirty="0"/>
              <a:t>, </a:t>
            </a:r>
            <a:r>
              <a:rPr lang="ko-KR" altLang="en-US" dirty="0"/>
              <a:t>제공되는 기본 스크립트들이 모두 </a:t>
            </a:r>
            <a:r>
              <a:rPr lang="en-US" altLang="ko-KR" dirty="0"/>
              <a:t>Unix shell </a:t>
            </a:r>
            <a:r>
              <a:rPr lang="ko-KR" altLang="en-US" dirty="0"/>
              <a:t>환경을 기준으로 작성됨</a:t>
            </a:r>
            <a:endParaRPr lang="en-US" altLang="ko-KR" dirty="0"/>
          </a:p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en-US" altLang="ko-KR" dirty="0"/>
              <a:t>Go: </a:t>
            </a:r>
            <a:r>
              <a:rPr lang="ko-KR" altLang="en-US" dirty="0" err="1"/>
              <a:t>하이퍼레저</a:t>
            </a:r>
            <a:r>
              <a:rPr lang="ko-KR" altLang="en-US" dirty="0"/>
              <a:t> 패브릭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체인코드</a:t>
            </a:r>
            <a:r>
              <a:rPr lang="en-US" altLang="ko-KR" dirty="0"/>
              <a:t>, Fabric SDK (beta)</a:t>
            </a:r>
          </a:p>
          <a:p>
            <a:pPr lvl="1"/>
            <a:r>
              <a:rPr lang="en-US" altLang="ko-KR" dirty="0"/>
              <a:t>JavaScript(</a:t>
            </a:r>
            <a:r>
              <a:rPr lang="en-US" altLang="ko-KR" b="1" dirty="0">
                <a:solidFill>
                  <a:srgbClr val="0070C0"/>
                </a:solidFill>
              </a:rPr>
              <a:t>node.js</a:t>
            </a:r>
            <a:r>
              <a:rPr lang="en-US" altLang="ko-KR" dirty="0"/>
              <a:t>): </a:t>
            </a:r>
            <a:r>
              <a:rPr lang="ko-KR" altLang="en-US" dirty="0"/>
              <a:t>체인코드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0070C0"/>
                </a:solidFill>
              </a:rPr>
              <a:t>Fabric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SDK</a:t>
            </a:r>
          </a:p>
          <a:p>
            <a:pPr lvl="1"/>
            <a:r>
              <a:rPr lang="en-US" altLang="ko-KR" dirty="0"/>
              <a:t>Java: </a:t>
            </a:r>
            <a:r>
              <a:rPr lang="ko-KR" altLang="en-US" dirty="0"/>
              <a:t>체인코드</a:t>
            </a:r>
            <a:r>
              <a:rPr lang="en-US" altLang="ko-KR" dirty="0"/>
              <a:t>, Fabric SDK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0628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5BA3505-00BE-476C-AEB5-F4EA2CA06C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구동 실습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AD439AEB-6686-48A7-8654-29CC72F4C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2020-10-19</a:t>
            </a:r>
          </a:p>
          <a:p>
            <a:r>
              <a:rPr lang="ko-KR" altLang="en-US" dirty="0" err="1"/>
              <a:t>빅픽처랩</a:t>
            </a:r>
            <a:r>
              <a:rPr lang="ko-KR" altLang="en-US" dirty="0"/>
              <a:t>㈜</a:t>
            </a:r>
            <a:endParaRPr lang="en-US" altLang="ko-KR" dirty="0"/>
          </a:p>
          <a:p>
            <a:r>
              <a:rPr lang="ko-KR" altLang="en-US" dirty="0"/>
              <a:t>안  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F37B1-797F-4CEE-957B-7BFBEDDA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1F803F-18EA-437F-8F9C-1A856990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9DEC36-DCB5-4927-83BB-982FE367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2907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BE437-C1B2-4DF3-9ABE-F7691EE2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167D4-FB48-47E2-BECA-7A64CA45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실행 환경 구성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WSL 2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docker, docker-compose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설치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  <a:endParaRPr lang="en-US" altLang="ko-KR" dirty="0"/>
          </a:p>
          <a:p>
            <a:pPr lvl="1"/>
            <a:r>
              <a:rPr lang="en-US" altLang="ko-KR" dirty="0"/>
              <a:t>test-network</a:t>
            </a:r>
            <a:r>
              <a:rPr lang="ko-KR" altLang="en-US" dirty="0"/>
              <a:t> 실행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실행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채널 생성</a:t>
            </a:r>
            <a:endParaRPr lang="en-US" altLang="ko-KR" dirty="0"/>
          </a:p>
          <a:p>
            <a:pPr lvl="1"/>
            <a:r>
              <a:rPr lang="ko-KR" altLang="en-US" dirty="0"/>
              <a:t>체인코드 패키징 및 배포</a:t>
            </a:r>
            <a:endParaRPr lang="en-US" altLang="ko-KR" dirty="0"/>
          </a:p>
          <a:p>
            <a:r>
              <a:rPr lang="ko-KR" altLang="en-US" dirty="0" err="1"/>
              <a:t>하이퍼레저</a:t>
            </a:r>
            <a:r>
              <a:rPr lang="ko-KR" altLang="en-US" dirty="0"/>
              <a:t> 패브릭 </a:t>
            </a:r>
            <a:r>
              <a:rPr lang="en-US" altLang="ko-KR" dirty="0"/>
              <a:t>Client Server </a:t>
            </a:r>
            <a:r>
              <a:rPr lang="ko-KR" altLang="en-US" dirty="0"/>
              <a:t>실행 </a:t>
            </a:r>
            <a:r>
              <a:rPr lang="en-US" altLang="ko-KR" dirty="0"/>
              <a:t>(1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Client Server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279F33-BF7D-4324-855B-E1E2D6BE0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07F47-FD6C-4539-997B-4875CCCA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BAE6-1282-41B0-9087-98635DAA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57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2761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A781E960-DC6F-4FBE-84D9-1084F1D21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환경 구성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C17B983-59FB-48CD-BB3E-B7D4BF8EB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WSL 2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docker, docker-compose </a:t>
            </a:r>
            <a:r>
              <a:rPr lang="ko-KR" altLang="en-US" dirty="0"/>
              <a:t>설치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343B7-C327-458A-8D33-A26B353E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1D8222-5AFB-4339-97BA-2B88A08C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F2D43-3930-41F6-ACFB-2E91D66C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0484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</a:t>
            </a:r>
            <a:r>
              <a:rPr lang="ko-KR" altLang="en-US" dirty="0"/>
              <a:t>의 경우 </a:t>
            </a:r>
            <a:r>
              <a:rPr lang="en-US" altLang="ko-KR" dirty="0"/>
              <a:t>WSL 2</a:t>
            </a:r>
            <a:r>
              <a:rPr lang="ko-KR" altLang="en-US" dirty="0"/>
              <a:t>를 이용하여 </a:t>
            </a:r>
            <a:r>
              <a:rPr lang="en-US" altLang="ko-KR" dirty="0"/>
              <a:t>Linux</a:t>
            </a:r>
            <a:r>
              <a:rPr lang="ko-KR" altLang="en-US" dirty="0"/>
              <a:t>를 사용 가능</a:t>
            </a:r>
            <a:endParaRPr lang="en-US" altLang="ko-KR" dirty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1903 (</a:t>
            </a:r>
            <a:r>
              <a:rPr lang="ko-KR" altLang="en-US" dirty="0"/>
              <a:t>빌드 </a:t>
            </a:r>
            <a:r>
              <a:rPr lang="en-US" altLang="ko-KR" dirty="0"/>
              <a:t>18362) </a:t>
            </a:r>
            <a:r>
              <a:rPr lang="ko-KR" altLang="en-US" dirty="0"/>
              <a:t>이상 필요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설정</a:t>
            </a:r>
            <a:r>
              <a:rPr lang="en-US" altLang="ko-KR" dirty="0"/>
              <a:t>”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정보</a:t>
            </a:r>
            <a:r>
              <a:rPr lang="en-US" altLang="ko-KR" dirty="0">
                <a:sym typeface="Wingdings" panose="05000000000000000000" pitchFamily="2" charset="2"/>
              </a:rPr>
              <a:t>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65C2B6-E183-4E56-9F82-8363207D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0" y="2117208"/>
            <a:ext cx="4724539" cy="43996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CAA4DE9-C92E-4CBA-9E51-165187239E19}"/>
              </a:ext>
            </a:extLst>
          </p:cNvPr>
          <p:cNvSpPr/>
          <p:nvPr/>
        </p:nvSpPr>
        <p:spPr>
          <a:xfrm>
            <a:off x="4159232" y="4236397"/>
            <a:ext cx="1522240" cy="2334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C02FA5-8EE8-459D-9041-BA03A3E0F976}"/>
              </a:ext>
            </a:extLst>
          </p:cNvPr>
          <p:cNvSpPr/>
          <p:nvPr/>
        </p:nvSpPr>
        <p:spPr>
          <a:xfrm>
            <a:off x="4159232" y="4726670"/>
            <a:ext cx="1851424" cy="2334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01F02-BADD-4F6F-A9ED-7562E1E2C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14EEE-9410-49CC-8A55-EFCB5F49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5C96B4-4C51-4BAC-88D1-A92B83F9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255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소프트웨어 서비스의 실제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1047455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 WSL 2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제어판</a:t>
            </a:r>
            <a:r>
              <a:rPr lang="en-US" altLang="ko-KR" dirty="0"/>
              <a:t>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프로그램</a:t>
            </a:r>
            <a:r>
              <a:rPr lang="en-US" altLang="ko-KR" dirty="0"/>
              <a:t>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프로그램 및 기능</a:t>
            </a:r>
            <a:r>
              <a:rPr lang="en-US" altLang="ko-KR" dirty="0"/>
              <a:t>” </a:t>
            </a:r>
            <a:r>
              <a:rPr lang="ko-KR" altLang="en-US" dirty="0"/>
              <a:t>섹션의 </a:t>
            </a:r>
            <a:br>
              <a:rPr lang="en-US" altLang="ko-KR" dirty="0"/>
            </a:br>
            <a:r>
              <a:rPr lang="en-US" altLang="ko-KR" dirty="0"/>
              <a:t>“Windows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“Linux</a:t>
            </a:r>
            <a:r>
              <a:rPr lang="ko-KR" altLang="en-US" dirty="0"/>
              <a:t>용 </a:t>
            </a:r>
            <a:r>
              <a:rPr lang="en-US" altLang="ko-KR" dirty="0"/>
              <a:t>Windows </a:t>
            </a:r>
            <a:r>
              <a:rPr lang="ko-KR" altLang="en-US" dirty="0"/>
              <a:t>하위 시스템</a:t>
            </a:r>
            <a:r>
              <a:rPr lang="en-US" altLang="ko-KR" dirty="0"/>
              <a:t>”, 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가상</a:t>
            </a:r>
            <a:r>
              <a:rPr lang="en-US" altLang="ko-KR" dirty="0"/>
              <a:t> </a:t>
            </a:r>
            <a:r>
              <a:rPr lang="ko-KR" altLang="en-US" dirty="0"/>
              <a:t>머신 플랫폼</a:t>
            </a:r>
            <a:r>
              <a:rPr lang="en-US" altLang="ko-KR" dirty="0"/>
              <a:t>”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확인</a:t>
            </a:r>
            <a:r>
              <a:rPr lang="en-US" altLang="ko-KR" dirty="0"/>
              <a:t>”</a:t>
            </a:r>
          </a:p>
          <a:p>
            <a:pPr lvl="1"/>
            <a:r>
              <a:rPr lang="ko-KR" altLang="en-US" dirty="0"/>
              <a:t>시스템 다시 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9A4FC-4B2F-45C5-B565-74E6FE01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45" y="909198"/>
            <a:ext cx="3684655" cy="58122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078AA88-1CFF-4BA8-8AD0-68A2DE0F7170}"/>
              </a:ext>
            </a:extLst>
          </p:cNvPr>
          <p:cNvSpPr/>
          <p:nvPr/>
        </p:nvSpPr>
        <p:spPr>
          <a:xfrm>
            <a:off x="5738742" y="2978286"/>
            <a:ext cx="2033657" cy="188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B5A5C-2791-4A84-88D3-82E5D3A57582}"/>
              </a:ext>
            </a:extLst>
          </p:cNvPr>
          <p:cNvSpPr/>
          <p:nvPr/>
        </p:nvSpPr>
        <p:spPr>
          <a:xfrm>
            <a:off x="5738742" y="5770727"/>
            <a:ext cx="1313811" cy="188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CE8D7-89C6-41D0-94A5-97F07144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C06D3D-CC17-429C-99B5-275B9EF8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0A96BC-0782-43A0-9AC8-6AB658B0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8292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 WSL 2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Linux </a:t>
            </a:r>
            <a:r>
              <a:rPr lang="ko-KR" altLang="en-US" dirty="0"/>
              <a:t>커널 업데이트 패키지 다운로드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https://wslstorestorage.blob.core.windows.net/wslblob/wsl_update_x64.msi</a:t>
            </a:r>
            <a:endParaRPr lang="en-US" altLang="ko-KR" dirty="0"/>
          </a:p>
          <a:p>
            <a:pPr lvl="3"/>
            <a:r>
              <a:rPr lang="ko-KR" altLang="en-US" dirty="0"/>
              <a:t>구글에서 </a:t>
            </a:r>
            <a:r>
              <a:rPr lang="en-US" altLang="ko-KR" dirty="0"/>
              <a:t>“</a:t>
            </a:r>
            <a:r>
              <a:rPr lang="en-US" altLang="ko-KR" dirty="0" err="1"/>
              <a:t>wsl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r>
              <a:rPr lang="en-US" altLang="ko-KR" dirty="0"/>
              <a:t>”</a:t>
            </a:r>
            <a:r>
              <a:rPr lang="ko-KR" altLang="en-US" dirty="0"/>
              <a:t> 검색 </a:t>
            </a:r>
            <a:r>
              <a:rPr lang="en-US" altLang="ko-KR" dirty="0"/>
              <a:t>-&gt; </a:t>
            </a:r>
            <a:r>
              <a:rPr lang="ko-KR" altLang="en-US" dirty="0"/>
              <a:t>마이크로소프트 공식 문서 </a:t>
            </a:r>
            <a:r>
              <a:rPr lang="en-US" altLang="ko-KR" dirty="0"/>
              <a:t>“4</a:t>
            </a:r>
            <a:r>
              <a:rPr lang="ko-KR" altLang="en-US" dirty="0"/>
              <a:t>단계</a:t>
            </a:r>
            <a:r>
              <a:rPr lang="en-US" altLang="ko-KR" dirty="0"/>
              <a:t>” </a:t>
            </a:r>
            <a:r>
              <a:rPr lang="ko-KR" altLang="en-US" dirty="0"/>
              <a:t>섹션 참조</a:t>
            </a:r>
            <a:endParaRPr lang="en-US" altLang="ko-KR" dirty="0"/>
          </a:p>
          <a:p>
            <a:pPr lvl="2"/>
            <a:r>
              <a:rPr lang="ko-KR" altLang="en-US" dirty="0"/>
              <a:t>설치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WSL 2</a:t>
            </a:r>
            <a:r>
              <a:rPr lang="ko-KR" altLang="en-US" dirty="0"/>
              <a:t>를 기본 버전으로 설정</a:t>
            </a:r>
            <a:endParaRPr lang="en-US" altLang="ko-KR" dirty="0"/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“PowerShell”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관리자로 실행</a:t>
            </a:r>
            <a:r>
              <a:rPr lang="en-US" altLang="ko-KR" dirty="0"/>
              <a:t>”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2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입력</a:t>
            </a:r>
            <a:endParaRPr lang="en-US" altLang="ko-KR" dirty="0"/>
          </a:p>
          <a:p>
            <a:pPr lvl="3"/>
            <a:r>
              <a:rPr lang="en-US" altLang="ko-KR" dirty="0" err="1">
                <a:latin typeface="+mn-lt"/>
              </a:rPr>
              <a:t>wsl</a:t>
            </a:r>
            <a:r>
              <a:rPr lang="en-US" altLang="ko-KR" dirty="0">
                <a:latin typeface="+mn-lt"/>
              </a:rPr>
              <a:t> --set-default-version 2</a:t>
            </a:r>
            <a:endParaRPr lang="ko-KR" altLang="en-US" dirty="0">
              <a:latin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15DAB-6650-4293-8A2B-1AEDB4B0C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91"/>
          <a:stretch/>
        </p:blipFill>
        <p:spPr>
          <a:xfrm>
            <a:off x="6644640" y="3341948"/>
            <a:ext cx="2499360" cy="35160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F735D0-64C1-4C95-B3A0-2F7D0D3139F1}"/>
              </a:ext>
            </a:extLst>
          </p:cNvPr>
          <p:cNvSpPr/>
          <p:nvPr/>
        </p:nvSpPr>
        <p:spPr>
          <a:xfrm>
            <a:off x="6783355" y="4632896"/>
            <a:ext cx="817700" cy="1880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A3EE14-3F8E-4EC3-8672-1280CD9F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7DC51-0D9F-4156-A588-7832B2D5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A97D6C-CB0B-4EBA-AE73-015C56D0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6899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2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Windows 10 WSL 2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en-US" altLang="ko-KR" dirty="0"/>
              <a:t>Linux </a:t>
            </a:r>
            <a:r>
              <a:rPr lang="ko-KR" altLang="en-US" dirty="0" err="1"/>
              <a:t>배포판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“Microsoft Store”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“Ubuntu”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2"/>
            <a:r>
              <a:rPr lang="en-US" altLang="ko-KR" dirty="0"/>
              <a:t>“Ubuntu 18.04”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3"/>
            <a:r>
              <a:rPr lang="en-US" altLang="ko-KR" dirty="0"/>
              <a:t>Microsoft </a:t>
            </a:r>
            <a:r>
              <a:rPr lang="ko-KR" altLang="en-US" dirty="0"/>
              <a:t>로그인 필요 없음</a:t>
            </a:r>
            <a:endParaRPr lang="en-US" altLang="ko-KR" dirty="0"/>
          </a:p>
          <a:p>
            <a:pPr lvl="2"/>
            <a:r>
              <a:rPr lang="ko-KR" altLang="en-US" dirty="0"/>
              <a:t>다운로드 완료 후 실행</a:t>
            </a:r>
            <a:endParaRPr lang="en-US" altLang="ko-KR" dirty="0"/>
          </a:p>
          <a:p>
            <a:pPr lvl="2"/>
            <a:r>
              <a:rPr lang="ko-KR" altLang="en-US" dirty="0"/>
              <a:t>사용자 계정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73218B-D6B0-43BB-AE0F-9C8F1BBF3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51"/>
          <a:stretch/>
        </p:blipFill>
        <p:spPr>
          <a:xfrm>
            <a:off x="0" y="4628540"/>
            <a:ext cx="9144000" cy="1275761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C9E9B-ED8A-45FE-9285-A56AC9D1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4AF3F6-63F6-4B93-A1CD-578DFA12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249628-F909-40EE-B287-F82DB6CB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8994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  <a:p>
            <a:pPr lvl="1"/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설치 및 실행</a:t>
            </a:r>
            <a:endParaRPr lang="en-US" altLang="ko-KR" dirty="0"/>
          </a:p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94763E-815A-4974-8FC2-AD03FF9F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7510"/>
            <a:ext cx="9144000" cy="371280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4E0D52-225A-49D5-8868-DB17A91F5E8B}"/>
              </a:ext>
            </a:extLst>
          </p:cNvPr>
          <p:cNvSpPr/>
          <p:nvPr/>
        </p:nvSpPr>
        <p:spPr>
          <a:xfrm>
            <a:off x="0" y="5394071"/>
            <a:ext cx="457200" cy="4903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9A8BF-3983-4FF9-BA32-8E1B2700DE12}"/>
              </a:ext>
            </a:extLst>
          </p:cNvPr>
          <p:cNvSpPr/>
          <p:nvPr/>
        </p:nvSpPr>
        <p:spPr>
          <a:xfrm>
            <a:off x="551233" y="3459851"/>
            <a:ext cx="2094689" cy="2740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6CA9C-7964-43C7-A4A4-CC6F51BCB566}"/>
              </a:ext>
            </a:extLst>
          </p:cNvPr>
          <p:cNvSpPr/>
          <p:nvPr/>
        </p:nvSpPr>
        <p:spPr>
          <a:xfrm>
            <a:off x="551232" y="3811703"/>
            <a:ext cx="2094689" cy="5545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D1BC0-7BDC-4CA9-8341-666A7901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39E49C-E414-4F82-BDEB-C95DFC5C3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6E1FF-BCF8-430F-8E36-2BA2E1ED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5037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https://code.visualstudio.com/</a:t>
            </a:r>
            <a:endParaRPr lang="en-US" altLang="ko-KR" dirty="0"/>
          </a:p>
          <a:p>
            <a:pPr lvl="1"/>
            <a:r>
              <a:rPr lang="ko-KR" altLang="en-US" dirty="0"/>
              <a:t>다운로드</a:t>
            </a:r>
            <a:r>
              <a:rPr lang="en-US" altLang="ko-KR" dirty="0"/>
              <a:t>, </a:t>
            </a:r>
            <a:r>
              <a:rPr lang="ko-KR" altLang="en-US" dirty="0"/>
              <a:t>설치 및 실행</a:t>
            </a:r>
            <a:endParaRPr lang="en-US" altLang="ko-KR" dirty="0"/>
          </a:p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E3B896-B6FD-49AF-86C1-C4859F651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" y="0"/>
            <a:ext cx="9052205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56CA9C-7964-43C7-A4A4-CC6F51BCB566}"/>
              </a:ext>
            </a:extLst>
          </p:cNvPr>
          <p:cNvSpPr/>
          <p:nvPr/>
        </p:nvSpPr>
        <p:spPr>
          <a:xfrm>
            <a:off x="5042019" y="5435126"/>
            <a:ext cx="4056083" cy="12133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403C39-949B-4B1C-93C2-14E4DC08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097309-0BDF-463E-96FF-9302D037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D8F584-BBC5-4290-A1C3-5F2539E7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4391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E4193-B8E3-4FD2-99C9-87861F27C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60" y="2070664"/>
            <a:ext cx="6376880" cy="47873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1C699C-36C0-4961-AA23-2B5C43963F2A}"/>
              </a:ext>
            </a:extLst>
          </p:cNvPr>
          <p:cNvSpPr/>
          <p:nvPr/>
        </p:nvSpPr>
        <p:spPr>
          <a:xfrm>
            <a:off x="2725977" y="2485416"/>
            <a:ext cx="1622284" cy="1750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F298119-0AA4-416A-9C07-87B9B62F753F}"/>
              </a:ext>
            </a:extLst>
          </p:cNvPr>
          <p:cNvSpPr/>
          <p:nvPr/>
        </p:nvSpPr>
        <p:spPr>
          <a:xfrm rot="2442156">
            <a:off x="810275" y="6289585"/>
            <a:ext cx="70039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817B97-0597-4BD9-A5EF-D46A0B1F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27F05F9-3C77-4A86-81AA-77A59883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15FE807-D117-437E-849F-4CDD6CFF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0185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05C0-63EE-4EEC-98C2-020F89B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42C62-C058-4016-AF22-822928D7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(Windows 10)</a:t>
            </a:r>
            <a:r>
              <a:rPr lang="ko-KR" altLang="en-US" dirty="0"/>
              <a:t> </a:t>
            </a:r>
            <a:r>
              <a:rPr lang="en-US" altLang="ko-KR" dirty="0"/>
              <a:t>WSL </a:t>
            </a:r>
            <a:r>
              <a:rPr lang="ko-KR" altLang="en-US" dirty="0"/>
              <a:t>접속 확장 프로그램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3A1BDB-8FE3-47EF-B919-5A86CDEB1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612"/>
            <a:ext cx="9144000" cy="299744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F298119-0AA4-416A-9C07-87B9B62F753F}"/>
              </a:ext>
            </a:extLst>
          </p:cNvPr>
          <p:cNvSpPr/>
          <p:nvPr/>
        </p:nvSpPr>
        <p:spPr>
          <a:xfrm rot="8100000">
            <a:off x="1124598" y="4140190"/>
            <a:ext cx="700391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57DF42-D7E1-47BF-BAE7-82BFB792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103A4E-4AAC-436A-99D5-C206F9E8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08CCDA-0DDD-4A8D-8214-8553B04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7302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48097DF-41AF-4E73-BC17-1A845512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docker, docker-compose </a:t>
            </a:r>
            <a:r>
              <a:rPr lang="ko-KR" altLang="en-US" dirty="0"/>
              <a:t>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9F8C1D6-8F49-420A-8E36-EEF084BC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https://docs.docker.com/get-docker/</a:t>
            </a:r>
            <a:endParaRPr lang="en-US" altLang="ko-KR" dirty="0"/>
          </a:p>
          <a:p>
            <a:pPr lvl="1"/>
            <a:r>
              <a:rPr lang="en-US" altLang="ko-KR" dirty="0"/>
              <a:t>Windows, macOS</a:t>
            </a:r>
            <a:r>
              <a:rPr lang="ko-KR" altLang="en-US" dirty="0"/>
              <a:t>에 맞춰서 다운로드 후 설치</a:t>
            </a:r>
            <a:endParaRPr lang="en-US" altLang="ko-KR" dirty="0"/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의 경우 설치 중 나오는 </a:t>
            </a:r>
            <a:r>
              <a:rPr lang="en-US" altLang="ko-KR" dirty="0"/>
              <a:t>WSL Integration </a:t>
            </a:r>
            <a:r>
              <a:rPr lang="ko-KR" altLang="en-US" dirty="0"/>
              <a:t>옵션 체크 </a:t>
            </a:r>
            <a:r>
              <a:rPr lang="en-US" altLang="ko-KR" dirty="0"/>
              <a:t>(</a:t>
            </a:r>
            <a:r>
              <a:rPr lang="ko-KR" altLang="en-US" dirty="0"/>
              <a:t>이미 선택되어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390F0-276A-4665-AAE2-759EB13E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87420E-EDF8-4A03-94DF-432DC8E0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1960E-C3FD-4D1F-A5DC-31008F08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EF1256-2001-43A8-8D1C-0ADE1C64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" y="2372766"/>
            <a:ext cx="7839456" cy="390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4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2B207FA3-3311-4891-81AA-4CA637A0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05A65F3-BD40-46AC-8E29-2E760D5F9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0C6B5-814A-4532-8C5F-0B395EA3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4591B-D29B-4FBA-B18D-9078CE18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B096E-D052-4C8D-9C3C-F85E9F67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9334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66EA-9398-4E18-8EC3-B31E0432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57C04-84D9-430D-BCE3-11821BB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를 실행</a:t>
            </a:r>
            <a:endParaRPr lang="en-US" altLang="ko-KR" dirty="0"/>
          </a:p>
          <a:p>
            <a:r>
              <a:rPr lang="ko-KR" altLang="en-US" dirty="0"/>
              <a:t>다음 커맨드 입력</a:t>
            </a:r>
            <a:endParaRPr lang="en-US" altLang="ko-KR" dirty="0"/>
          </a:p>
          <a:p>
            <a:pPr lvl="1"/>
            <a:r>
              <a:rPr lang="en-US" altLang="ko-KR" dirty="0"/>
              <a:t>curl -</a:t>
            </a:r>
            <a:r>
              <a:rPr lang="en-US" altLang="ko-KR" dirty="0" err="1"/>
              <a:t>sSL</a:t>
            </a:r>
            <a:r>
              <a:rPr lang="en-US" altLang="ko-KR" dirty="0"/>
              <a:t> https://bit.ly/2ysbOFE | bash -s</a:t>
            </a:r>
          </a:p>
          <a:p>
            <a:r>
              <a:rPr lang="ko-KR" altLang="en-US" dirty="0"/>
              <a:t>명령어를 실행한 곳으로부터 </a:t>
            </a:r>
            <a:r>
              <a:rPr lang="en-US" altLang="ko-KR" dirty="0"/>
              <a:t>“./fabric-samples” </a:t>
            </a:r>
            <a:r>
              <a:rPr lang="ko-KR" altLang="en-US" dirty="0"/>
              <a:t>폴더에 복사됨</a:t>
            </a:r>
            <a:endParaRPr lang="en-US" altLang="ko-KR" dirty="0"/>
          </a:p>
          <a:p>
            <a:pPr lvl="1"/>
            <a:r>
              <a:rPr lang="ko-KR" altLang="en-US" dirty="0"/>
              <a:t>버전은 최신 버전인 </a:t>
            </a:r>
            <a:r>
              <a:rPr lang="en-US" altLang="ko-KR" dirty="0"/>
              <a:t>2.2.1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설치됨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81E98-E95F-4895-B710-F5DE9549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3FB67-D15D-4BA1-9B7A-E7F1061C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72EC-87C6-4170-8A8C-49B88FB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36593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CA7D192-368E-4C88-AA62-E362B64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소프트웨어 서비스의 실제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F8D3F2-A98A-49FF-9E17-2FB3E843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FC6D1-3E9B-4ECB-8A1B-A48C5609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E49C32-47B2-4E37-A7BD-729A8A75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  <p:pic>
        <p:nvPicPr>
          <p:cNvPr id="9" name="내용 개체 틀 4" descr="서버">
            <a:extLst>
              <a:ext uri="{FF2B5EF4-FFF2-40B4-BE49-F238E27FC236}">
                <a16:creationId xmlns:a16="http://schemas.microsoft.com/office/drawing/2014/main" id="{CA4ABC71-CC7D-47AA-B150-B3D095C9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7308" y="3605460"/>
            <a:ext cx="914400" cy="914400"/>
          </a:xfrm>
        </p:spPr>
      </p:pic>
      <p:pic>
        <p:nvPicPr>
          <p:cNvPr id="10" name="그래픽 9" descr="데이터베이스">
            <a:extLst>
              <a:ext uri="{FF2B5EF4-FFF2-40B4-BE49-F238E27FC236}">
                <a16:creationId xmlns:a16="http://schemas.microsoft.com/office/drawing/2014/main" id="{3A82B1E2-B4AD-4F5D-B1DC-AD07F8EF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534" y="3605460"/>
            <a:ext cx="914400" cy="914400"/>
          </a:xfrm>
          <a:prstGeom prst="rect">
            <a:avLst/>
          </a:prstGeom>
        </p:spPr>
      </p:pic>
      <p:pic>
        <p:nvPicPr>
          <p:cNvPr id="11" name="내용 개체 틀 4" descr="서버">
            <a:extLst>
              <a:ext uri="{FF2B5EF4-FFF2-40B4-BE49-F238E27FC236}">
                <a16:creationId xmlns:a16="http://schemas.microsoft.com/office/drawing/2014/main" id="{2406DA93-E1F3-4011-9D48-EA7CFEF6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34" y="3605460"/>
            <a:ext cx="914400" cy="9144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7DC8BF-A91A-4C17-AD75-2271BB007316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11708" y="4062660"/>
            <a:ext cx="794426" cy="27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2208D2-6C72-4474-B65E-0D231DC52AA2}"/>
              </a:ext>
            </a:extLst>
          </p:cNvPr>
          <p:cNvSpPr/>
          <p:nvPr/>
        </p:nvSpPr>
        <p:spPr>
          <a:xfrm>
            <a:off x="5706134" y="3529378"/>
            <a:ext cx="1828800" cy="1067121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내용 개체 틀 4" descr="서버">
            <a:extLst>
              <a:ext uri="{FF2B5EF4-FFF2-40B4-BE49-F238E27FC236}">
                <a16:creationId xmlns:a16="http://schemas.microsoft.com/office/drawing/2014/main" id="{49804298-545C-4D5A-9F2E-35ABC9C66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3959" y="2005260"/>
            <a:ext cx="914400" cy="914400"/>
          </a:xfrm>
          <a:prstGeom prst="rect">
            <a:avLst/>
          </a:prstGeom>
        </p:spPr>
      </p:pic>
      <p:pic>
        <p:nvPicPr>
          <p:cNvPr id="15" name="그래픽 14" descr="브라우저 창">
            <a:extLst>
              <a:ext uri="{FF2B5EF4-FFF2-40B4-BE49-F238E27FC236}">
                <a16:creationId xmlns:a16="http://schemas.microsoft.com/office/drawing/2014/main" id="{0A7B9B23-480D-4ED4-8FE9-CCE0C305B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091" y="1967219"/>
            <a:ext cx="914400" cy="914400"/>
          </a:xfrm>
          <a:prstGeom prst="rect">
            <a:avLst/>
          </a:prstGeom>
        </p:spPr>
      </p:pic>
      <p:pic>
        <p:nvPicPr>
          <p:cNvPr id="16" name="그래픽 15" descr="스마트폰">
            <a:extLst>
              <a:ext uri="{FF2B5EF4-FFF2-40B4-BE49-F238E27FC236}">
                <a16:creationId xmlns:a16="http://schemas.microsoft.com/office/drawing/2014/main" id="{3B03B33E-B8E6-4450-BA59-35985F56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091" y="410331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583D88-9279-4268-8921-1E2DF0B08A91}"/>
              </a:ext>
            </a:extLst>
          </p:cNvPr>
          <p:cNvSpPr txBox="1"/>
          <p:nvPr/>
        </p:nvSpPr>
        <p:spPr>
          <a:xfrm>
            <a:off x="777242" y="27502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1DA79-C9C6-4704-A039-3B468339F42E}"/>
              </a:ext>
            </a:extLst>
          </p:cNvPr>
          <p:cNvSpPr txBox="1"/>
          <p:nvPr/>
        </p:nvSpPr>
        <p:spPr>
          <a:xfrm>
            <a:off x="879833" y="501771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C5C8820-68CF-494A-8952-87DFA57CA38B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1464608" y="2467001"/>
            <a:ext cx="2348034" cy="10759"/>
          </a:xfrm>
          <a:prstGeom prst="line">
            <a:avLst/>
          </a:prstGeom>
          <a:ln w="38100">
            <a:solidFill>
              <a:srgbClr val="00B05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A9758D1-73D4-4A35-8CCD-2677A482C3F0}"/>
              </a:ext>
            </a:extLst>
          </p:cNvPr>
          <p:cNvCxnSpPr>
            <a:cxnSpLocks/>
            <a:stCxn id="9" idx="1"/>
            <a:endCxn id="21" idx="3"/>
          </p:cNvCxnSpPr>
          <p:nvPr/>
        </p:nvCxnSpPr>
        <p:spPr>
          <a:xfrm flipH="1" flipV="1">
            <a:off x="1464608" y="2467001"/>
            <a:ext cx="2532700" cy="159565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래픽 20" descr="목록">
            <a:extLst>
              <a:ext uri="{FF2B5EF4-FFF2-40B4-BE49-F238E27FC236}">
                <a16:creationId xmlns:a16="http://schemas.microsoft.com/office/drawing/2014/main" id="{9E866978-7834-44B7-A7A0-49687DDBF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2282335"/>
            <a:ext cx="369332" cy="36933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330DEDB-55C7-44CD-9986-DBA0B8FB8363}"/>
              </a:ext>
            </a:extLst>
          </p:cNvPr>
          <p:cNvCxnSpPr>
            <a:cxnSpLocks/>
            <a:stCxn id="9" idx="1"/>
            <a:endCxn id="24" idx="3"/>
          </p:cNvCxnSpPr>
          <p:nvPr/>
        </p:nvCxnSpPr>
        <p:spPr>
          <a:xfrm flipH="1">
            <a:off x="1464608" y="4062660"/>
            <a:ext cx="2532700" cy="533839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래픽 22" descr="목록">
            <a:extLst>
              <a:ext uri="{FF2B5EF4-FFF2-40B4-BE49-F238E27FC236}">
                <a16:creationId xmlns:a16="http://schemas.microsoft.com/office/drawing/2014/main" id="{8EA3B142-9531-4A9B-91DE-DFB6F6C709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2642" y="2293094"/>
            <a:ext cx="369332" cy="369332"/>
          </a:xfrm>
          <a:prstGeom prst="rect">
            <a:avLst/>
          </a:prstGeom>
        </p:spPr>
      </p:pic>
      <p:pic>
        <p:nvPicPr>
          <p:cNvPr id="24" name="그래픽 23" descr="목록">
            <a:extLst>
              <a:ext uri="{FF2B5EF4-FFF2-40B4-BE49-F238E27FC236}">
                <a16:creationId xmlns:a16="http://schemas.microsoft.com/office/drawing/2014/main" id="{F1980756-C838-4C4A-B7FB-09907DD8E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76" y="4411833"/>
            <a:ext cx="369332" cy="36933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1AA64B0-016A-4D36-9FCC-3A4A32ADB24E}"/>
              </a:ext>
            </a:extLst>
          </p:cNvPr>
          <p:cNvSpPr/>
          <p:nvPr/>
        </p:nvSpPr>
        <p:spPr>
          <a:xfrm>
            <a:off x="750184" y="1910065"/>
            <a:ext cx="4394988" cy="1179582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4D04AB-CE31-4AA8-8A97-3998CD489FEE}"/>
              </a:ext>
            </a:extLst>
          </p:cNvPr>
          <p:cNvSpPr txBox="1"/>
          <p:nvPr/>
        </p:nvSpPr>
        <p:spPr>
          <a:xfrm>
            <a:off x="2433440" y="157125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824DB41-B142-4433-9EB0-7784DE86F7CE}"/>
              </a:ext>
            </a:extLst>
          </p:cNvPr>
          <p:cNvSpPr/>
          <p:nvPr/>
        </p:nvSpPr>
        <p:spPr>
          <a:xfrm>
            <a:off x="750184" y="4006707"/>
            <a:ext cx="1068128" cy="1511635"/>
          </a:xfrm>
          <a:prstGeom prst="roundRect">
            <a:avLst>
              <a:gd name="adj" fmla="val 7551"/>
            </a:avLst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F24959-0A23-457F-8EDA-129A323873CF}"/>
              </a:ext>
            </a:extLst>
          </p:cNvPr>
          <p:cNvSpPr txBox="1"/>
          <p:nvPr/>
        </p:nvSpPr>
        <p:spPr>
          <a:xfrm>
            <a:off x="796697" y="361143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모바일앱</a:t>
            </a:r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C4EE4-FDBB-4687-905A-52D8572DC876}"/>
              </a:ext>
            </a:extLst>
          </p:cNvPr>
          <p:cNvSpPr txBox="1"/>
          <p:nvPr/>
        </p:nvSpPr>
        <p:spPr>
          <a:xfrm>
            <a:off x="3858031" y="4494653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(API)</a:t>
            </a:r>
            <a:r>
              <a:rPr lang="ko-KR" altLang="en-US" b="1" dirty="0">
                <a:solidFill>
                  <a:srgbClr val="0070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E4564-60FA-4DA8-8EA2-8F40B0D00E50}"/>
              </a:ext>
            </a:extLst>
          </p:cNvPr>
          <p:cNvSpPr txBox="1"/>
          <p:nvPr/>
        </p:nvSpPr>
        <p:spPr>
          <a:xfrm>
            <a:off x="5912648" y="464705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858DDD0-4EE0-4CC7-9002-AA9ADB09B78C}"/>
              </a:ext>
            </a:extLst>
          </p:cNvPr>
          <p:cNvSpPr/>
          <p:nvPr/>
        </p:nvSpPr>
        <p:spPr>
          <a:xfrm>
            <a:off x="5760751" y="3368872"/>
            <a:ext cx="1822935" cy="18317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D8B759-97B1-49F1-9955-6086B5A3AC2A}"/>
              </a:ext>
            </a:extLst>
          </p:cNvPr>
          <p:cNvSpPr txBox="1"/>
          <p:nvPr/>
        </p:nvSpPr>
        <p:spPr>
          <a:xfrm>
            <a:off x="6188566" y="52388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755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66EA-9398-4E18-8EC3-B31E0432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57C04-84D9-430D-BCE3-11821BB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를 실행</a:t>
            </a:r>
            <a:endParaRPr lang="en-US" altLang="ko-KR" dirty="0"/>
          </a:p>
          <a:p>
            <a:r>
              <a:rPr lang="ko-KR" altLang="en-US" dirty="0"/>
              <a:t>다음 커맨드 입력</a:t>
            </a:r>
            <a:endParaRPr lang="en-US" altLang="ko-KR" dirty="0"/>
          </a:p>
          <a:p>
            <a:pPr lvl="1"/>
            <a:r>
              <a:rPr lang="en-US" altLang="ko-KR" dirty="0"/>
              <a:t>cd ~/fabric-samples/test-network</a:t>
            </a:r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입력</a:t>
            </a:r>
            <a:endParaRPr lang="en-US" altLang="ko-KR" dirty="0"/>
          </a:p>
          <a:p>
            <a:pPr lvl="1"/>
            <a:r>
              <a:rPr lang="en-US" altLang="ko-KR" dirty="0"/>
              <a:t>./network.sh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81E98-E95F-4895-B710-F5DE9549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3FB67-D15D-4BA1-9B7A-E7F1061C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72EC-87C6-4170-8A8C-49B88FB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296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166EA-9398-4E18-8EC3-B31E04320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57C04-84D9-430D-BCE3-11821BB5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Ubuntu </a:t>
            </a:r>
            <a:r>
              <a:rPr lang="ko-KR" altLang="en-US" dirty="0"/>
              <a:t>를 실행</a:t>
            </a:r>
            <a:endParaRPr lang="en-US" altLang="ko-KR" dirty="0"/>
          </a:p>
          <a:p>
            <a:r>
              <a:rPr lang="ko-KR" altLang="en-US" dirty="0"/>
              <a:t>다음 커맨드 입력</a:t>
            </a:r>
            <a:endParaRPr lang="en-US" altLang="ko-KR" dirty="0"/>
          </a:p>
          <a:p>
            <a:pPr lvl="1"/>
            <a:r>
              <a:rPr lang="en-US" altLang="ko-KR" dirty="0"/>
              <a:t>cd ~/fabric-samples/test-network</a:t>
            </a:r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입력</a:t>
            </a:r>
            <a:endParaRPr lang="en-US" altLang="ko-KR" dirty="0"/>
          </a:p>
          <a:p>
            <a:pPr lvl="1"/>
            <a:r>
              <a:rPr lang="en-US" altLang="ko-KR" dirty="0"/>
              <a:t>./network.sh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81E98-E95F-4895-B710-F5DE9549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3FB67-D15D-4BA1-9B7A-E7F1061C1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E72EC-87C6-4170-8A8C-49B88FB2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70C61A-03F7-4A46-A796-0BE86941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0928B-2B35-411B-BC54-8574D0B4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9E70E-9250-422A-99EF-3FB2B589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test-network/docker/docker-compose-test-</a:t>
            </a:r>
            <a:r>
              <a:rPr lang="en-US" altLang="ko-KR" dirty="0" err="1"/>
              <a:t>net.yaml</a:t>
            </a:r>
            <a:r>
              <a:rPr lang="en-US" altLang="ko-KR" dirty="0"/>
              <a:t> </a:t>
            </a:r>
            <a:r>
              <a:rPr lang="ko-KR" altLang="en-US" dirty="0"/>
              <a:t>열기</a:t>
            </a:r>
            <a:endParaRPr lang="en-US" altLang="ko-KR" dirty="0"/>
          </a:p>
          <a:p>
            <a:pPr lvl="1"/>
            <a:r>
              <a:rPr lang="en-US" altLang="ko-KR" dirty="0"/>
              <a:t>volumes </a:t>
            </a:r>
            <a:r>
              <a:rPr lang="ko-KR" altLang="en-US" dirty="0"/>
              <a:t>섹션에서 다음을 수정</a:t>
            </a:r>
            <a:endParaRPr lang="en-US" altLang="ko-KR" dirty="0"/>
          </a:p>
          <a:p>
            <a:pPr lvl="2"/>
            <a:r>
              <a:rPr lang="en-US" altLang="ko-KR" dirty="0"/>
              <a:t>../orderer.example.com:/var/</a:t>
            </a:r>
            <a:r>
              <a:rPr lang="en-US" altLang="ko-KR" dirty="0" err="1"/>
              <a:t>hyperledger</a:t>
            </a:r>
            <a:r>
              <a:rPr lang="en-US" altLang="ko-KR" dirty="0"/>
              <a:t>/production/</a:t>
            </a:r>
            <a:r>
              <a:rPr lang="en-US" altLang="ko-KR" dirty="0" err="1"/>
              <a:t>orderer</a:t>
            </a:r>
            <a:endParaRPr lang="en-US" altLang="ko-KR" dirty="0"/>
          </a:p>
          <a:p>
            <a:pPr lvl="2"/>
            <a:r>
              <a:rPr lang="en-US" altLang="ko-KR" dirty="0"/>
              <a:t>../peer0.org1.example.com:/var/</a:t>
            </a:r>
            <a:r>
              <a:rPr lang="en-US" altLang="ko-KR" dirty="0" err="1"/>
              <a:t>hyperledger</a:t>
            </a:r>
            <a:r>
              <a:rPr lang="en-US" altLang="ko-KR" dirty="0"/>
              <a:t>/production</a:t>
            </a:r>
          </a:p>
          <a:p>
            <a:pPr lvl="2"/>
            <a:r>
              <a:rPr lang="en-US" altLang="ko-KR" dirty="0"/>
              <a:t>../peer0.org2.example.com:/var/</a:t>
            </a:r>
            <a:r>
              <a:rPr lang="en-US" altLang="ko-KR" dirty="0" err="1"/>
              <a:t>hyperledger</a:t>
            </a:r>
            <a:r>
              <a:rPr lang="en-US" altLang="ko-KR" dirty="0"/>
              <a:t>/production</a:t>
            </a:r>
          </a:p>
          <a:p>
            <a:pPr lvl="1"/>
            <a:r>
              <a:rPr lang="en-US" altLang="ko-KR" dirty="0"/>
              <a:t>./network.sh</a:t>
            </a:r>
            <a:r>
              <a:rPr lang="ko-KR" altLang="en-US" dirty="0"/>
              <a:t> </a:t>
            </a:r>
            <a:r>
              <a:rPr lang="en-US" altLang="ko-KR" dirty="0"/>
              <a:t>down</a:t>
            </a:r>
            <a:r>
              <a:rPr lang="ko-KR" altLang="en-US" dirty="0"/>
              <a:t> 후 재시작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D20C7-99E6-402F-A0BF-F23DF493F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09CE4-F3E7-4DB8-AE48-EBFEBE49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2E085-C6C1-483F-9191-36E94772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3375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61C09-5EC5-4861-AAE3-141E87DC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test-network</a:t>
            </a:r>
            <a:r>
              <a:rPr lang="ko-KR" altLang="en-US" dirty="0"/>
              <a:t> 실행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8E0254-9A34-4EE6-9057-BE5941634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07D2E7-945C-4B44-8B3B-4C348353F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B2AE9-8641-4BA6-8A56-632D1A230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  <p:pic>
        <p:nvPicPr>
          <p:cNvPr id="13" name="내용 개체 틀 4" descr="서버">
            <a:extLst>
              <a:ext uri="{FF2B5EF4-FFF2-40B4-BE49-F238E27FC236}">
                <a16:creationId xmlns:a16="http://schemas.microsoft.com/office/drawing/2014/main" id="{D321D01F-38DA-4780-86CE-4C4FD5554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840" y="2445546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375676-1BC8-4B2E-B15D-FF826F1AD1DF}"/>
              </a:ext>
            </a:extLst>
          </p:cNvPr>
          <p:cNvSpPr txBox="1"/>
          <p:nvPr/>
        </p:nvSpPr>
        <p:spPr>
          <a:xfrm>
            <a:off x="141003" y="3266268"/>
            <a:ext cx="28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peer0.org1.example.com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내용 개체 틀 4" descr="서버">
            <a:extLst>
              <a:ext uri="{FF2B5EF4-FFF2-40B4-BE49-F238E27FC236}">
                <a16:creationId xmlns:a16="http://schemas.microsoft.com/office/drawing/2014/main" id="{8175E73A-5F42-4D94-8199-401040B0F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840" y="403800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93877A-FAB8-4D6B-A18D-02340A38F56A}"/>
              </a:ext>
            </a:extLst>
          </p:cNvPr>
          <p:cNvSpPr txBox="1"/>
          <p:nvPr/>
        </p:nvSpPr>
        <p:spPr>
          <a:xfrm>
            <a:off x="141003" y="4858728"/>
            <a:ext cx="28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peer0.org2.example.com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내용 개체 틀 4" descr="서버">
            <a:extLst>
              <a:ext uri="{FF2B5EF4-FFF2-40B4-BE49-F238E27FC236}">
                <a16:creationId xmlns:a16="http://schemas.microsoft.com/office/drawing/2014/main" id="{B1707A68-6A9C-4E0C-91B5-C2E7AAE11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155" y="3472739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95687C-6F28-400E-AA33-EA3F8AD31654}"/>
              </a:ext>
            </a:extLst>
          </p:cNvPr>
          <p:cNvSpPr txBox="1"/>
          <p:nvPr/>
        </p:nvSpPr>
        <p:spPr>
          <a:xfrm>
            <a:off x="5565364" y="4312903"/>
            <a:ext cx="24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orderer.example.com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42392B5-D666-438C-894B-9CF4250732D4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2970240" y="2902746"/>
            <a:ext cx="3355915" cy="1027193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934F773-A1C6-4905-B1C2-2FD332FE70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970240" y="3929939"/>
            <a:ext cx="3355915" cy="565267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476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08D90A42-6A03-46F6-93AE-B1C5277F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실행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61F79D2-16F3-4337-8AC6-753F85EE8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dirty="0"/>
              <a:t>채널 생성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체인코드 패키징 및 배포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D5329-19EC-47FB-93BF-B50684AD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1E748-FD16-478C-B7DA-5DA3DABC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508D2-B1AF-4828-B5AE-95B5755F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2046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F5D5D-D50A-4F07-B0D8-5F930B9C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C944B-D434-42F7-BAA1-096377CAA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endParaRPr lang="en-US" altLang="ko-KR" dirty="0"/>
          </a:p>
          <a:p>
            <a:pPr lvl="1"/>
            <a:r>
              <a:rPr lang="en-US" altLang="ko-KR" dirty="0"/>
              <a:t>Blockchain = Distributed Ledger</a:t>
            </a:r>
          </a:p>
          <a:p>
            <a:pPr lvl="1"/>
            <a:r>
              <a:rPr lang="en-US" altLang="ko-KR" dirty="0"/>
              <a:t>Channel = Ledger</a:t>
            </a:r>
            <a:r>
              <a:rPr lang="ko-KR" altLang="en-US" dirty="0"/>
              <a:t>를 공유하는 </a:t>
            </a:r>
            <a:r>
              <a:rPr lang="en-US" altLang="ko-KR" dirty="0"/>
              <a:t>Organization/Peer</a:t>
            </a:r>
            <a:r>
              <a:rPr lang="ko-KR" altLang="en-US" dirty="0"/>
              <a:t> </a:t>
            </a:r>
            <a:r>
              <a:rPr lang="en-US" altLang="ko-KR" dirty="0"/>
              <a:t>= Blockchain</a:t>
            </a:r>
          </a:p>
          <a:p>
            <a:pPr lvl="2"/>
            <a:r>
              <a:rPr lang="en-US" altLang="ko-KR" dirty="0"/>
              <a:t>Channel01: Org1</a:t>
            </a:r>
            <a:r>
              <a:rPr lang="ko-KR" altLang="en-US" dirty="0"/>
              <a:t>의 </a:t>
            </a:r>
            <a:r>
              <a:rPr lang="en-US" altLang="ko-KR" dirty="0"/>
              <a:t>Peer0, Org2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가 가입</a:t>
            </a:r>
            <a:endParaRPr lang="en-US" altLang="ko-KR" dirty="0"/>
          </a:p>
          <a:p>
            <a:pPr lvl="3"/>
            <a:r>
              <a:rPr lang="en-US" altLang="ko-KR" dirty="0"/>
              <a:t>Org1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와 </a:t>
            </a:r>
            <a:r>
              <a:rPr lang="en-US" altLang="ko-KR" dirty="0"/>
              <a:t>Org2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에만 </a:t>
            </a:r>
            <a:r>
              <a:rPr lang="en-US" altLang="ko-KR" dirty="0"/>
              <a:t>Channel01</a:t>
            </a:r>
            <a:r>
              <a:rPr lang="ko-KR" altLang="en-US" dirty="0"/>
              <a:t>의 </a:t>
            </a:r>
            <a:r>
              <a:rPr lang="en-US" altLang="ko-KR" dirty="0"/>
              <a:t>Ledger</a:t>
            </a:r>
            <a:r>
              <a:rPr lang="ko-KR" altLang="en-US" dirty="0"/>
              <a:t>가 저장됨</a:t>
            </a:r>
            <a:endParaRPr lang="en-US" altLang="ko-KR" dirty="0"/>
          </a:p>
          <a:p>
            <a:pPr lvl="2"/>
            <a:r>
              <a:rPr lang="en-US" altLang="ko-KR" dirty="0"/>
              <a:t>Channel02: Org1</a:t>
            </a:r>
            <a:r>
              <a:rPr lang="ko-KR" altLang="en-US" dirty="0"/>
              <a:t>의 </a:t>
            </a:r>
            <a:r>
              <a:rPr lang="en-US" altLang="ko-KR" dirty="0"/>
              <a:t>Peer0, Org3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가 가입</a:t>
            </a:r>
            <a:endParaRPr lang="en-US" altLang="ko-KR" dirty="0"/>
          </a:p>
          <a:p>
            <a:pPr lvl="3"/>
            <a:r>
              <a:rPr lang="en-US" altLang="ko-KR" dirty="0"/>
              <a:t>Org1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와 </a:t>
            </a:r>
            <a:r>
              <a:rPr lang="en-US" altLang="ko-KR" dirty="0"/>
              <a:t>Org3</a:t>
            </a:r>
            <a:r>
              <a:rPr lang="ko-KR" altLang="en-US" dirty="0"/>
              <a:t>의 </a:t>
            </a:r>
            <a:r>
              <a:rPr lang="en-US" altLang="ko-KR" dirty="0"/>
              <a:t>Peer0</a:t>
            </a:r>
            <a:r>
              <a:rPr lang="ko-KR" altLang="en-US" dirty="0"/>
              <a:t>에만 </a:t>
            </a:r>
            <a:r>
              <a:rPr lang="en-US" altLang="ko-KR" dirty="0"/>
              <a:t>Channel01</a:t>
            </a:r>
            <a:r>
              <a:rPr lang="ko-KR" altLang="en-US" dirty="0"/>
              <a:t>의 </a:t>
            </a:r>
            <a:r>
              <a:rPr lang="en-US" altLang="ko-KR" dirty="0"/>
              <a:t>Ledger</a:t>
            </a:r>
            <a:r>
              <a:rPr lang="ko-KR" altLang="en-US" dirty="0"/>
              <a:t>가 저장됨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Channel </a:t>
            </a:r>
            <a:r>
              <a:rPr lang="ko-KR" altLang="en-US" dirty="0"/>
              <a:t>종류</a:t>
            </a:r>
            <a:endParaRPr lang="en-US" altLang="ko-KR" dirty="0"/>
          </a:p>
          <a:p>
            <a:pPr lvl="2"/>
            <a:r>
              <a:rPr lang="en-US" altLang="ko-KR" dirty="0"/>
              <a:t>System channel</a:t>
            </a:r>
          </a:p>
          <a:p>
            <a:pPr lvl="3"/>
            <a:r>
              <a:rPr lang="en-US" altLang="ko-KR" dirty="0" err="1"/>
              <a:t>Orderer</a:t>
            </a:r>
            <a:r>
              <a:rPr lang="ko-KR" altLang="en-US" dirty="0"/>
              <a:t>가 처음 실행할 때 만드는 채널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사용자와는 크게 관련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그 외 </a:t>
            </a:r>
            <a:r>
              <a:rPr lang="en-US" altLang="ko-KR" dirty="0">
                <a:sym typeface="Wingdings" panose="05000000000000000000" pitchFamily="2" charset="2"/>
              </a:rPr>
              <a:t>Channel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실질적으로 사용자의 트랜잭션들이 기록되는 곳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80278-FC43-4CE6-9826-839D4475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D5B19-740A-49E0-80E4-FA150630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1CD39-6129-40E7-8CB2-44FCBB8D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7979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F5D5D-D50A-4F07-B0D8-5F930B9C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C944B-D434-42F7-BAA1-096377CAA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80278-FC43-4CE6-9826-839D44754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D5B19-740A-49E0-80E4-FA150630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91CD39-6129-40E7-8CB2-44FCBB8D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78081-802B-41ED-8322-E5AF5118EE52}"/>
              </a:ext>
            </a:extLst>
          </p:cNvPr>
          <p:cNvSpPr txBox="1"/>
          <p:nvPr/>
        </p:nvSpPr>
        <p:spPr>
          <a:xfrm>
            <a:off x="4155245" y="189468"/>
            <a:ext cx="24650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A: Client Server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S: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Chaincode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P: Peer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O: 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Orderer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L: Ledger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C: Channel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9F0B1-80A9-4A74-AFF1-B109445D38A6}"/>
              </a:ext>
            </a:extLst>
          </p:cNvPr>
          <p:cNvSpPr txBox="1"/>
          <p:nvPr/>
        </p:nvSpPr>
        <p:spPr>
          <a:xfrm>
            <a:off x="6558649" y="189468"/>
            <a:ext cx="2465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CA: CA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R: Organization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CC: Channel Config</a:t>
            </a:r>
          </a:p>
          <a:p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NC: Network Config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network.grow">
            <a:extLst>
              <a:ext uri="{FF2B5EF4-FFF2-40B4-BE49-F238E27FC236}">
                <a16:creationId xmlns:a16="http://schemas.microsoft.com/office/drawing/2014/main" id="{D35F5BA2-906D-47FB-B6F1-83505C1F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3084"/>
            <a:ext cx="9144000" cy="41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2B10A7-B36B-4C79-871E-33427AC51E1D}"/>
              </a:ext>
            </a:extLst>
          </p:cNvPr>
          <p:cNvSpPr/>
          <p:nvPr/>
        </p:nvSpPr>
        <p:spPr>
          <a:xfrm>
            <a:off x="0" y="4718304"/>
            <a:ext cx="1584960" cy="1592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817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9026B-EDDD-4FB9-B771-FE5C56D1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4ADDF-E600-41D1-AAE6-B036900B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우리가 지금까지 한 것</a:t>
            </a:r>
            <a:endParaRPr lang="en-US" altLang="ko-KR" dirty="0"/>
          </a:p>
          <a:p>
            <a:pPr lvl="1"/>
            <a:r>
              <a:rPr lang="en-US" altLang="ko-KR" dirty="0" err="1"/>
              <a:t>cryptogen</a:t>
            </a:r>
            <a:r>
              <a:rPr lang="ko-KR" altLang="en-US" dirty="0"/>
              <a:t> 으로 </a:t>
            </a:r>
            <a:r>
              <a:rPr lang="en-US" altLang="ko-KR" dirty="0"/>
              <a:t>orderer.example.com, org1.example.com, org2.example.com </a:t>
            </a:r>
            <a:r>
              <a:rPr lang="ko-KR" altLang="en-US" dirty="0"/>
              <a:t>기관의 </a:t>
            </a:r>
            <a:r>
              <a:rPr lang="en-US" altLang="ko-KR" dirty="0" err="1"/>
              <a:t>msp</a:t>
            </a:r>
            <a:r>
              <a:rPr lang="en-US" altLang="ko-KR" dirty="0"/>
              <a:t>, </a:t>
            </a:r>
            <a:r>
              <a:rPr lang="en-US" altLang="ko-KR" dirty="0" err="1"/>
              <a:t>tls</a:t>
            </a:r>
            <a:r>
              <a:rPr lang="en-US" altLang="ko-KR" dirty="0"/>
              <a:t> </a:t>
            </a:r>
            <a:r>
              <a:rPr lang="ko-KR" altLang="en-US" dirty="0"/>
              <a:t>키를 생성</a:t>
            </a:r>
            <a:endParaRPr lang="en-US" altLang="ko-KR" dirty="0"/>
          </a:p>
          <a:p>
            <a:pPr lvl="1"/>
            <a:r>
              <a:rPr lang="en-US" altLang="ko-KR" dirty="0" err="1"/>
              <a:t>configtx.yaml</a:t>
            </a:r>
            <a:r>
              <a:rPr lang="en-US" altLang="ko-KR" dirty="0"/>
              <a:t> </a:t>
            </a:r>
            <a:r>
              <a:rPr lang="ko-KR" altLang="en-US" dirty="0"/>
              <a:t>정의 </a:t>
            </a:r>
            <a:r>
              <a:rPr lang="en-US" altLang="ko-KR" dirty="0">
                <a:sym typeface="Wingdings" panose="05000000000000000000" pitchFamily="2" charset="2"/>
              </a:rPr>
              <a:t> Network Configuration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System channel</a:t>
            </a:r>
            <a:r>
              <a:rPr lang="ko-KR" altLang="en-US" dirty="0">
                <a:sym typeface="Wingdings" panose="05000000000000000000" pitchFamily="2" charset="2"/>
              </a:rPr>
              <a:t>을 위한 </a:t>
            </a:r>
            <a:r>
              <a:rPr lang="en-US" altLang="ko-KR" dirty="0">
                <a:sym typeface="Wingdings" panose="05000000000000000000" pitchFamily="2" charset="2"/>
              </a:rPr>
              <a:t>Genesis block </a:t>
            </a:r>
            <a:r>
              <a:rPr lang="ko-KR" altLang="en-US" dirty="0">
                <a:sym typeface="Wingdings" panose="05000000000000000000" pitchFamily="2" charset="2"/>
              </a:rPr>
              <a:t>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Orderer</a:t>
            </a:r>
            <a:r>
              <a:rPr lang="ko-KR" altLang="en-US" dirty="0">
                <a:sym typeface="Wingdings" panose="05000000000000000000" pitchFamily="2" charset="2"/>
              </a:rPr>
              <a:t>에 장착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Orderer</a:t>
            </a:r>
            <a:r>
              <a:rPr lang="ko-KR" altLang="en-US" dirty="0">
                <a:sym typeface="Wingdings" panose="05000000000000000000" pitchFamily="2" charset="2"/>
              </a:rPr>
              <a:t> 실행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시스템 채널 생성됨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Peer </a:t>
            </a:r>
            <a:r>
              <a:rPr lang="ko-KR" altLang="en-US" dirty="0">
                <a:sym typeface="Wingdings" panose="05000000000000000000" pitchFamily="2" charset="2"/>
              </a:rPr>
              <a:t>실행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아직 연결되지 않음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D97C8D-6BD5-4CC9-AB91-67E65225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DB607-12CC-45C5-8703-949D7340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6B5B7A-9A6E-4B75-8F03-AE57DC9E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  <p:pic>
        <p:nvPicPr>
          <p:cNvPr id="5122" name="Picture 2" descr="network.consortium">
            <a:extLst>
              <a:ext uri="{FF2B5EF4-FFF2-40B4-BE49-F238E27FC236}">
                <a16:creationId xmlns:a16="http://schemas.microsoft.com/office/drawing/2014/main" id="{0D8C0E22-34C8-4BDA-A5F7-F7B96E3C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25" y="3601390"/>
            <a:ext cx="6783355" cy="30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FBB9BBE-B4B1-4FCE-838A-CED58496BDFE}"/>
              </a:ext>
            </a:extLst>
          </p:cNvPr>
          <p:cNvSpPr/>
          <p:nvPr/>
        </p:nvSpPr>
        <p:spPr>
          <a:xfrm>
            <a:off x="1210646" y="5505062"/>
            <a:ext cx="1172617" cy="1178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6C7B4E-71C7-499D-BA39-19E2A02742B3}"/>
              </a:ext>
            </a:extLst>
          </p:cNvPr>
          <p:cNvSpPr/>
          <p:nvPr/>
        </p:nvSpPr>
        <p:spPr>
          <a:xfrm>
            <a:off x="3832576" y="4095442"/>
            <a:ext cx="448123" cy="448123"/>
          </a:xfrm>
          <a:prstGeom prst="roundRect">
            <a:avLst/>
          </a:prstGeom>
          <a:solidFill>
            <a:srgbClr val="DA7E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P1</a:t>
            </a:r>
            <a:endParaRPr lang="ko-KR" altLang="en-US" sz="16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D09E25F-4A93-467F-8ADB-A6CBC028CEE4}"/>
              </a:ext>
            </a:extLst>
          </p:cNvPr>
          <p:cNvSpPr/>
          <p:nvPr/>
        </p:nvSpPr>
        <p:spPr>
          <a:xfrm>
            <a:off x="4983511" y="4094437"/>
            <a:ext cx="449128" cy="449128"/>
          </a:xfrm>
          <a:prstGeom prst="roundRect">
            <a:avLst/>
          </a:prstGeom>
          <a:solidFill>
            <a:srgbClr val="98989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P2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72166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B5575-17A2-4B20-9CE1-D53A4B59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채널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D652F7-B4FF-4CD2-A24F-B4550869D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./test-network</a:t>
            </a:r>
            <a:r>
              <a:rPr lang="ko-KR" altLang="en-US" dirty="0"/>
              <a:t> 폴더에서 다음 커맨드 실행</a:t>
            </a:r>
            <a:endParaRPr lang="en-US" altLang="ko-KR" dirty="0"/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createChannel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chains/ </a:t>
            </a:r>
            <a:r>
              <a:rPr lang="ko-KR" altLang="en-US" dirty="0"/>
              <a:t>폴더 안에 채널별로 폴더가 생성되는 것 확인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2735D-9B94-4EC4-B673-6297C13D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6BC07-E67D-4D3A-8157-782A0E71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AEA71-ADA1-4707-86C8-637A65FA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461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10266-A22F-4E27-A25C-6B4B7B95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84C93-8131-4A2E-994E-50B11EB8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Prerequisite</a:t>
            </a:r>
          </a:p>
          <a:p>
            <a:r>
              <a:rPr lang="en-US" altLang="ko-KR" dirty="0"/>
              <a:t>asset-transfer-basic</a:t>
            </a:r>
            <a:r>
              <a:rPr lang="ko-KR" altLang="en-US" dirty="0"/>
              <a:t> 체인코드 배포 </a:t>
            </a:r>
            <a:r>
              <a:rPr lang="en-US" altLang="ko-KR" dirty="0"/>
              <a:t>(JavaScript 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deployCC</a:t>
            </a:r>
            <a:r>
              <a:rPr lang="en-US" altLang="ko-KR" dirty="0"/>
              <a:t> -ccl </a:t>
            </a:r>
            <a:r>
              <a:rPr lang="en-US" altLang="ko-KR" dirty="0" err="1"/>
              <a:t>javascript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97907-3B7B-44C9-B137-1BEBD822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3E56F-78D4-487E-A03B-A6668492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EB0D2-2EE5-4852-8BD3-CB98F3B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8509E5-BD22-44CB-BB8E-65D6D4743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14" y="2961969"/>
            <a:ext cx="7054171" cy="28149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C99899-62B3-46DD-9779-453DC076290F}"/>
              </a:ext>
            </a:extLst>
          </p:cNvPr>
          <p:cNvSpPr/>
          <p:nvPr/>
        </p:nvSpPr>
        <p:spPr>
          <a:xfrm>
            <a:off x="926757" y="3645242"/>
            <a:ext cx="7327557" cy="8896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9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70959-4E95-B145-95DB-3C0A9065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블록체인 기술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9E7783-6050-8B45-97BD-E4BE62E5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ADD77-0664-6144-BFE3-50B0E4D6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D11EE9-C177-1E49-AE16-7DE2E4EC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01149-E25E-BD4C-B4B9-CCC0E2625CD1}"/>
              </a:ext>
            </a:extLst>
          </p:cNvPr>
          <p:cNvSpPr txBox="1"/>
          <p:nvPr/>
        </p:nvSpPr>
        <p:spPr>
          <a:xfrm>
            <a:off x="2299582" y="2211761"/>
            <a:ext cx="4544834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인간적 </a:t>
            </a:r>
            <a:r>
              <a:rPr lang="ko-KR" altLang="en-US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신뢰가 구축되지 않은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관계자들 사이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br>
              <a:rPr lang="en-US" altLang="ko-KR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중요한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있는 방법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u="sng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</a:t>
            </a:r>
            <a:r>
              <a:rPr lang="en-US" altLang="ko-KR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b="1" u="sng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B0DA-92B1-9441-B767-4353F639CB9C}"/>
              </a:ext>
            </a:extLst>
          </p:cNvPr>
          <p:cNvSpPr txBox="1"/>
          <p:nvPr/>
        </p:nvSpPr>
        <p:spPr>
          <a:xfrm>
            <a:off x="2315612" y="3685624"/>
            <a:ext cx="451277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 데이터베이스 기술</a:t>
            </a:r>
            <a:endParaRPr lang="ko-KR" altLang="en-US" sz="3600" b="1" u="sng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0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10266-A22F-4E27-A25C-6B4B7B95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84C93-8131-4A2E-994E-50B11EB8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Prerequisite</a:t>
            </a:r>
          </a:p>
          <a:p>
            <a:r>
              <a:rPr lang="en-US" altLang="ko-KR" dirty="0"/>
              <a:t>asset-transfer-basic</a:t>
            </a:r>
            <a:r>
              <a:rPr lang="ko-KR" altLang="en-US" dirty="0"/>
              <a:t> 체인코드 배포 </a:t>
            </a:r>
            <a:r>
              <a:rPr lang="en-US" altLang="ko-KR" dirty="0"/>
              <a:t>(JavaScript 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deployCC</a:t>
            </a:r>
            <a:r>
              <a:rPr lang="en-US" altLang="ko-KR" dirty="0"/>
              <a:t> -ccl 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r>
              <a:rPr lang="ko-KR" altLang="en-US" dirty="0"/>
              <a:t>체인코드 패키징 및 배포 절차 </a:t>
            </a:r>
            <a:r>
              <a:rPr lang="en-US" altLang="ko-KR" dirty="0"/>
              <a:t>(2.x 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체인코드 </a:t>
            </a:r>
            <a:r>
              <a:rPr lang="en-US" altLang="ko-KR" b="1" dirty="0">
                <a:solidFill>
                  <a:srgbClr val="7030A0"/>
                </a:solidFill>
              </a:rPr>
              <a:t>package</a:t>
            </a:r>
            <a:r>
              <a:rPr lang="en-US" altLang="ko-KR" b="1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– </a:t>
            </a:r>
            <a:r>
              <a:rPr lang="ko-KR" altLang="en-US" dirty="0">
                <a:solidFill>
                  <a:srgbClr val="0070C0"/>
                </a:solidFill>
              </a:rPr>
              <a:t>체인코드 별로 수행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r>
              <a:rPr lang="en-US" altLang="ko-KR" dirty="0"/>
              <a:t>.tar.gz </a:t>
            </a:r>
            <a:r>
              <a:rPr lang="ko-KR" altLang="en-US" dirty="0"/>
              <a:t>형태로</a:t>
            </a:r>
            <a:r>
              <a:rPr lang="en-US" altLang="ko-KR" dirty="0"/>
              <a:t> </a:t>
            </a:r>
            <a:r>
              <a:rPr lang="ko-KR" altLang="en-US" dirty="0"/>
              <a:t>메타 데이터와 함께 압축</a:t>
            </a:r>
            <a:endParaRPr lang="en-US" altLang="ko-KR" dirty="0"/>
          </a:p>
          <a:p>
            <a:pPr lvl="3"/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basic_cc</a:t>
            </a:r>
            <a:r>
              <a:rPr lang="en-US" altLang="ko-KR" dirty="0"/>
              <a:t> &amp;&amp; tar -</a:t>
            </a:r>
            <a:r>
              <a:rPr lang="en-US" altLang="ko-KR" dirty="0" err="1"/>
              <a:t>xvf</a:t>
            </a:r>
            <a:r>
              <a:rPr lang="en-US" altLang="ko-KR" dirty="0"/>
              <a:t> basic.tar.gz -C ./</a:t>
            </a:r>
            <a:r>
              <a:rPr lang="en-US" altLang="ko-KR" dirty="0" err="1"/>
              <a:t>basic_cc</a:t>
            </a:r>
            <a:endParaRPr lang="en-US" altLang="ko-KR" dirty="0"/>
          </a:p>
          <a:p>
            <a:pPr lvl="1"/>
            <a:r>
              <a:rPr lang="ko-KR" altLang="en-US" dirty="0"/>
              <a:t>체인코드 </a:t>
            </a:r>
            <a:r>
              <a:rPr lang="en-US" altLang="ko-KR" b="1" dirty="0">
                <a:solidFill>
                  <a:srgbClr val="7030A0"/>
                </a:solidFill>
              </a:rPr>
              <a:t>install</a:t>
            </a:r>
            <a:r>
              <a:rPr lang="en-US" altLang="ko-KR" b="1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– Peer </a:t>
            </a:r>
            <a:r>
              <a:rPr lang="ko-KR" altLang="en-US" dirty="0">
                <a:solidFill>
                  <a:srgbClr val="0070C0"/>
                </a:solidFill>
              </a:rPr>
              <a:t>별로 수행</a:t>
            </a:r>
            <a:endParaRPr lang="en-US" altLang="ko-KR" dirty="0">
              <a:solidFill>
                <a:srgbClr val="0070C0"/>
              </a:solidFill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바이너리 형태로 </a:t>
            </a:r>
            <a:r>
              <a:rPr lang="en-US" altLang="ko-KR" dirty="0">
                <a:sym typeface="Wingdings" panose="05000000000000000000" pitchFamily="2" charset="2"/>
              </a:rPr>
              <a:t>Peer</a:t>
            </a:r>
            <a:r>
              <a:rPr lang="ko-KR" altLang="en-US" dirty="0">
                <a:sym typeface="Wingdings" panose="05000000000000000000" pitchFamily="2" charset="2"/>
              </a:rPr>
              <a:t>에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체인코드 </a:t>
            </a:r>
            <a:r>
              <a:rPr lang="en-US" altLang="ko-KR" b="1" dirty="0">
                <a:solidFill>
                  <a:srgbClr val="7030A0"/>
                </a:solidFill>
                <a:sym typeface="Wingdings" panose="05000000000000000000" pitchFamily="2" charset="2"/>
              </a:rPr>
              <a:t>approve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기관 별로 수행</a:t>
            </a:r>
            <a:endParaRPr lang="en-US" altLang="ko-K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version: </a:t>
            </a:r>
            <a:r>
              <a:rPr lang="ko-KR" altLang="en-US" dirty="0">
                <a:sym typeface="Wingdings" panose="05000000000000000000" pitchFamily="2" charset="2"/>
              </a:rPr>
              <a:t>코드 기준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sequence: </a:t>
            </a:r>
            <a:r>
              <a:rPr lang="ko-KR" altLang="en-US" dirty="0">
                <a:sym typeface="Wingdings" panose="05000000000000000000" pitchFamily="2" charset="2"/>
              </a:rPr>
              <a:t>설정 등을 변경해서 </a:t>
            </a:r>
            <a:r>
              <a:rPr lang="ko-KR" altLang="en-US" dirty="0" err="1">
                <a:sym typeface="Wingdings" panose="05000000000000000000" pitchFamily="2" charset="2"/>
              </a:rPr>
              <a:t>재배포</a:t>
            </a:r>
            <a:r>
              <a:rPr lang="ko-KR" altLang="en-US" dirty="0">
                <a:sym typeface="Wingdings" panose="05000000000000000000" pitchFamily="2" charset="2"/>
              </a:rPr>
              <a:t>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체인코드 </a:t>
            </a:r>
            <a:r>
              <a:rPr lang="en-US" altLang="ko-KR" b="1" dirty="0">
                <a:solidFill>
                  <a:srgbClr val="7030A0"/>
                </a:solidFill>
                <a:sym typeface="Wingdings" panose="05000000000000000000" pitchFamily="2" charset="2"/>
              </a:rPr>
              <a:t>commit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–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채널 별로 수행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97907-3B7B-44C9-B137-1BEBD822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3E56F-78D4-487E-A03B-A6668492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EB0D2-2EE5-4852-8BD3-CB98F3B3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2397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BED78-5AB6-417D-9C77-1C6BD65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9FDF6-7068-4E6F-89F3-63D6AB28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체인코드 함수 호출</a:t>
            </a:r>
            <a:endParaRPr lang="en-US" altLang="ko-KR" dirty="0"/>
          </a:p>
          <a:p>
            <a:pPr lvl="1"/>
            <a:r>
              <a:rPr lang="ko-KR" altLang="en-US" dirty="0"/>
              <a:t>로컬에 있는 </a:t>
            </a:r>
            <a:r>
              <a:rPr lang="en-US" altLang="ko-KR" dirty="0"/>
              <a:t>peer </a:t>
            </a:r>
            <a:r>
              <a:rPr lang="ko-KR" altLang="en-US" dirty="0"/>
              <a:t>바이너리를 이용하여 체인코드 함수를 호출 해볼 것임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다음 커맨드들을 순서대로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https://hyperledger-fabric.readthedocs.io/en/release-2.2/test_network.html#interacting-with-the-network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export FABRIC_CFG_PATH=$PWD/../config/</a:t>
            </a:r>
          </a:p>
          <a:p>
            <a:pPr lvl="1"/>
            <a:r>
              <a:rPr lang="en-US" altLang="ko-KR" dirty="0"/>
              <a:t>export CORE_PEER_TLS_ENABLED=true</a:t>
            </a:r>
          </a:p>
          <a:p>
            <a:pPr lvl="1"/>
            <a:r>
              <a:rPr lang="en-US" altLang="ko-KR" dirty="0"/>
              <a:t>export CORE_PEER_LOCALMSPID="Org1MSP"</a:t>
            </a:r>
          </a:p>
          <a:p>
            <a:pPr lvl="1"/>
            <a:r>
              <a:rPr lang="en-US" altLang="ko-KR" dirty="0"/>
              <a:t>export CORE_PEER_TLS_ROOTCERT_FILE=${PWD}/organizations/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/org1.example.com/peers/peer0.org1.example.com/</a:t>
            </a:r>
            <a:r>
              <a:rPr lang="en-US" altLang="ko-KR" dirty="0" err="1"/>
              <a:t>tls</a:t>
            </a:r>
            <a:r>
              <a:rPr lang="en-US" altLang="ko-KR" dirty="0"/>
              <a:t>/ca.crt</a:t>
            </a:r>
          </a:p>
          <a:p>
            <a:pPr lvl="1"/>
            <a:r>
              <a:rPr lang="en-US" altLang="ko-KR" dirty="0"/>
              <a:t>export CORE_PEER_MSPCONFIGPATH=${PWD}/organizations/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/org1.example.com/users/Admin@org1.example.com/</a:t>
            </a:r>
            <a:r>
              <a:rPr lang="en-US" altLang="ko-KR" dirty="0" err="1"/>
              <a:t>msp</a:t>
            </a:r>
            <a:endParaRPr lang="en-US" altLang="ko-KR" dirty="0"/>
          </a:p>
          <a:p>
            <a:pPr lvl="1"/>
            <a:r>
              <a:rPr lang="en-US" altLang="ko-KR" dirty="0"/>
              <a:t>export CORE_PEER_ADDRESS=localhost:7051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6EFF6-EB07-4164-9A53-684A0BAB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CF803-2043-48C3-9BE3-E0041881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46AA6-9C7B-477F-B867-942FFC3D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81208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BED78-5AB6-417D-9C77-1C6BD65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체인코드 패키징 및 배포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9FDF6-7068-4E6F-89F3-63D6AB28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체인코드 함수 호출</a:t>
            </a:r>
            <a:endParaRPr lang="en-US" altLang="ko-KR" dirty="0"/>
          </a:p>
          <a:p>
            <a:pPr lvl="1"/>
            <a:r>
              <a:rPr lang="en-US" altLang="ko-KR" dirty="0"/>
              <a:t>peer </a:t>
            </a:r>
            <a:r>
              <a:rPr lang="en-US" altLang="ko-KR" dirty="0" err="1"/>
              <a:t>chaincode</a:t>
            </a:r>
            <a:r>
              <a:rPr lang="en-US" altLang="ko-KR" dirty="0"/>
              <a:t> invoke -o localhost:7050 --</a:t>
            </a:r>
            <a:r>
              <a:rPr lang="en-US" altLang="ko-KR" dirty="0" err="1"/>
              <a:t>ordererTLSHostnameOverride</a:t>
            </a:r>
            <a:r>
              <a:rPr lang="en-US" altLang="ko-KR" dirty="0"/>
              <a:t> orderer.example.com --</a:t>
            </a:r>
            <a:r>
              <a:rPr lang="en-US" altLang="ko-KR" dirty="0" err="1"/>
              <a:t>tls</a:t>
            </a:r>
            <a:r>
              <a:rPr lang="en-US" altLang="ko-KR" dirty="0"/>
              <a:t> --</a:t>
            </a:r>
            <a:r>
              <a:rPr lang="en-US" altLang="ko-KR" dirty="0" err="1"/>
              <a:t>cafile</a:t>
            </a:r>
            <a:r>
              <a:rPr lang="en-US" altLang="ko-KR" dirty="0"/>
              <a:t> ${PWD}/organizations/</a:t>
            </a:r>
            <a:r>
              <a:rPr lang="en-US" altLang="ko-KR" dirty="0" err="1"/>
              <a:t>ordererOrganizations</a:t>
            </a:r>
            <a:r>
              <a:rPr lang="en-US" altLang="ko-KR" dirty="0"/>
              <a:t>/example.com/</a:t>
            </a:r>
            <a:r>
              <a:rPr lang="en-US" altLang="ko-KR" dirty="0" err="1"/>
              <a:t>orderers</a:t>
            </a:r>
            <a:r>
              <a:rPr lang="en-US" altLang="ko-KR" dirty="0"/>
              <a:t>/orderer.example.com/</a:t>
            </a:r>
            <a:r>
              <a:rPr lang="en-US" altLang="ko-KR" dirty="0" err="1"/>
              <a:t>msp</a:t>
            </a:r>
            <a:r>
              <a:rPr lang="en-US" altLang="ko-KR" dirty="0"/>
              <a:t>/</a:t>
            </a:r>
            <a:r>
              <a:rPr lang="en-US" altLang="ko-KR" dirty="0" err="1"/>
              <a:t>tlscacerts</a:t>
            </a:r>
            <a:r>
              <a:rPr lang="en-US" altLang="ko-KR" dirty="0"/>
              <a:t>/tlsca.example.com-</a:t>
            </a:r>
            <a:r>
              <a:rPr lang="en-US" altLang="ko-KR" dirty="0" err="1"/>
              <a:t>cert.pem</a:t>
            </a:r>
            <a:r>
              <a:rPr lang="en-US" altLang="ko-KR" dirty="0"/>
              <a:t> -C </a:t>
            </a:r>
            <a:r>
              <a:rPr lang="en-US" altLang="ko-KR" dirty="0" err="1"/>
              <a:t>mychannel</a:t>
            </a:r>
            <a:r>
              <a:rPr lang="en-US" altLang="ko-KR" dirty="0"/>
              <a:t> -n basic --</a:t>
            </a:r>
            <a:r>
              <a:rPr lang="en-US" altLang="ko-KR" dirty="0" err="1"/>
              <a:t>peerAddresses</a:t>
            </a:r>
            <a:r>
              <a:rPr lang="en-US" altLang="ko-KR" dirty="0"/>
              <a:t> localhost:7051 --</a:t>
            </a:r>
            <a:r>
              <a:rPr lang="en-US" altLang="ko-KR" dirty="0" err="1"/>
              <a:t>tlsRootCertFiles</a:t>
            </a:r>
            <a:r>
              <a:rPr lang="en-US" altLang="ko-KR" dirty="0"/>
              <a:t> 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/org1.example.com/peers/peer0.org1.example.com/</a:t>
            </a:r>
            <a:r>
              <a:rPr lang="en-US" altLang="ko-KR" dirty="0" err="1"/>
              <a:t>tls</a:t>
            </a:r>
            <a:r>
              <a:rPr lang="en-US" altLang="ko-KR" dirty="0"/>
              <a:t>/ca.crt --</a:t>
            </a:r>
            <a:r>
              <a:rPr lang="en-US" altLang="ko-KR" dirty="0" err="1"/>
              <a:t>peerAddresses</a:t>
            </a:r>
            <a:r>
              <a:rPr lang="en-US" altLang="ko-KR" dirty="0"/>
              <a:t> localhost:9051 --</a:t>
            </a:r>
            <a:r>
              <a:rPr lang="en-US" altLang="ko-KR" dirty="0" err="1"/>
              <a:t>tlsRootCertFiles</a:t>
            </a:r>
            <a:r>
              <a:rPr lang="en-US" altLang="ko-KR" dirty="0"/>
              <a:t> ${PWD}/organizations/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/org2.example.com/peers/peer0.org2.example.com/</a:t>
            </a:r>
            <a:r>
              <a:rPr lang="en-US" altLang="ko-KR" dirty="0" err="1"/>
              <a:t>tls</a:t>
            </a:r>
            <a:r>
              <a:rPr lang="en-US" altLang="ko-KR" dirty="0"/>
              <a:t>/ca.crt -c '{"function":"</a:t>
            </a:r>
            <a:r>
              <a:rPr lang="en-US" altLang="ko-KR" dirty="0" err="1"/>
              <a:t>InitLedger</a:t>
            </a:r>
            <a:r>
              <a:rPr lang="en-US" altLang="ko-KR" dirty="0"/>
              <a:t>","</a:t>
            </a:r>
            <a:r>
              <a:rPr lang="en-US" altLang="ko-KR" dirty="0" err="1"/>
              <a:t>Args</a:t>
            </a:r>
            <a:r>
              <a:rPr lang="en-US" altLang="ko-KR" dirty="0"/>
              <a:t>":[]}’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logs </a:t>
            </a:r>
            <a:r>
              <a:rPr lang="ko-KR" altLang="en-US" dirty="0"/>
              <a:t>로그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peer </a:t>
            </a:r>
            <a:r>
              <a:rPr lang="en-US" altLang="ko-KR" dirty="0" err="1"/>
              <a:t>chaincode</a:t>
            </a:r>
            <a:r>
              <a:rPr lang="en-US" altLang="ko-KR" dirty="0"/>
              <a:t> query -C </a:t>
            </a:r>
            <a:r>
              <a:rPr lang="en-US" altLang="ko-KR" dirty="0" err="1"/>
              <a:t>mychannel</a:t>
            </a:r>
            <a:r>
              <a:rPr lang="en-US" altLang="ko-KR" dirty="0"/>
              <a:t> -n basic -c '{"</a:t>
            </a:r>
            <a:r>
              <a:rPr lang="en-US" altLang="ko-KR" dirty="0" err="1"/>
              <a:t>Args</a:t>
            </a:r>
            <a:r>
              <a:rPr lang="en-US" altLang="ko-KR" dirty="0"/>
              <a:t>":["</a:t>
            </a:r>
            <a:r>
              <a:rPr lang="en-US" altLang="ko-KR" dirty="0" err="1"/>
              <a:t>GetAllAssets</a:t>
            </a:r>
            <a:r>
              <a:rPr lang="en-US" altLang="ko-KR" dirty="0"/>
              <a:t>"]}'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6EFF6-EB07-4164-9A53-684A0BAB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CF803-2043-48C3-9BE3-E0041881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46AA6-9C7B-477F-B867-942FFC3D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0019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D4DDB79-A250-4C5F-928A-F3F11380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하이퍼레저</a:t>
            </a:r>
            <a:r>
              <a:rPr lang="ko-KR" altLang="en-US" dirty="0"/>
              <a:t> 패브릭 </a:t>
            </a:r>
            <a:r>
              <a:rPr lang="en-US" altLang="ko-KR" dirty="0"/>
              <a:t>Client Server </a:t>
            </a:r>
            <a:r>
              <a:rPr lang="ko-KR" altLang="en-US" dirty="0"/>
              <a:t>실행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C6BD5B3-4654-41BF-BA6D-CFDF7034C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en-US" altLang="ko-KR" dirty="0"/>
              <a:t>Client Server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342900" indent="-342900">
              <a:buFontTx/>
              <a:buChar char="-"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3FCC1-77CD-46D4-B028-6678D561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5C745-702D-41A9-B1FA-F7CD33BC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75DE5-9583-4652-8282-0188E46C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01757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438EE-D23A-4331-B4D6-F4C54A4A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FF68A-EB24-4591-AE66-C920979A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47" y="1352939"/>
            <a:ext cx="8780106" cy="4849200"/>
          </a:xfrm>
        </p:spPr>
        <p:txBody>
          <a:bodyPr/>
          <a:lstStyle/>
          <a:p>
            <a:r>
              <a:rPr lang="en-US" altLang="ko-KR" dirty="0"/>
              <a:t>JavaScript</a:t>
            </a:r>
          </a:p>
          <a:p>
            <a:pPr lvl="1"/>
            <a:r>
              <a:rPr lang="ko-KR" altLang="en-US" dirty="0" err="1"/>
              <a:t>프론트앤드</a:t>
            </a:r>
            <a:r>
              <a:rPr lang="en-US" altLang="ko-KR" dirty="0"/>
              <a:t>, </a:t>
            </a:r>
            <a:r>
              <a:rPr lang="ko-KR" altLang="en-US" dirty="0" err="1"/>
              <a:t>백앤드에서</a:t>
            </a:r>
            <a:r>
              <a:rPr lang="ko-KR" altLang="en-US" dirty="0"/>
              <a:t> 사용이 가능한 프로그래밍 언어</a:t>
            </a:r>
            <a:endParaRPr lang="en-US" altLang="ko-KR" dirty="0"/>
          </a:p>
          <a:p>
            <a:pPr lvl="1"/>
            <a:r>
              <a:rPr lang="en-US" altLang="ko-KR" dirty="0"/>
              <a:t>JavaScript</a:t>
            </a:r>
            <a:r>
              <a:rPr lang="ko-KR" altLang="en-US" dirty="0"/>
              <a:t> 코드를 실행하기 위해서는 </a:t>
            </a:r>
            <a:r>
              <a:rPr lang="en-US" altLang="ko-KR" dirty="0"/>
              <a:t>JavaScript </a:t>
            </a:r>
            <a:r>
              <a:rPr lang="ko-KR" altLang="en-US" dirty="0"/>
              <a:t>인터프리터 필요 </a:t>
            </a:r>
            <a:r>
              <a:rPr lang="en-US" altLang="ko-KR" dirty="0"/>
              <a:t>-&gt; JavaScript </a:t>
            </a:r>
            <a:r>
              <a:rPr lang="ko-KR" altLang="en-US" dirty="0"/>
              <a:t>엔진</a:t>
            </a:r>
            <a:endParaRPr lang="en-US" altLang="ko-KR" dirty="0"/>
          </a:p>
          <a:p>
            <a:pPr lvl="2"/>
            <a:r>
              <a:rPr lang="en-US" altLang="ko-KR" dirty="0"/>
              <a:t>Chrome (Google): V8</a:t>
            </a:r>
          </a:p>
          <a:p>
            <a:pPr lvl="2"/>
            <a:r>
              <a:rPr lang="en-US" altLang="ko-KR" dirty="0"/>
              <a:t>Firefox (Mozilla): </a:t>
            </a:r>
            <a:r>
              <a:rPr lang="en-US" altLang="ko-KR" dirty="0" err="1"/>
              <a:t>SpiderMonkey</a:t>
            </a:r>
            <a:endParaRPr lang="en-US" altLang="ko-KR" dirty="0"/>
          </a:p>
          <a:p>
            <a:pPr lvl="2"/>
            <a:r>
              <a:rPr lang="en-US" altLang="ko-KR" dirty="0"/>
              <a:t>Safari (Apple): JavaScript Core</a:t>
            </a:r>
          </a:p>
          <a:p>
            <a:pPr lvl="2"/>
            <a:r>
              <a:rPr lang="en-US" altLang="ko-KR" dirty="0"/>
              <a:t>Edge(Microsoft):</a:t>
            </a:r>
            <a:r>
              <a:rPr lang="ko-KR" altLang="en-US" dirty="0"/>
              <a:t> </a:t>
            </a:r>
            <a:r>
              <a:rPr lang="en-US" altLang="ko-KR" strike="sngStrike" dirty="0"/>
              <a:t>Chakra Core </a:t>
            </a:r>
            <a:r>
              <a:rPr lang="en-US" altLang="ko-KR" dirty="0">
                <a:sym typeface="Wingdings" panose="05000000000000000000" pitchFamily="2" charset="2"/>
              </a:rPr>
              <a:t> V8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JavaScript </a:t>
            </a:r>
            <a:r>
              <a:rPr lang="ko-KR" altLang="en-US" dirty="0"/>
              <a:t>엔진을 웹 브라우저 밖에 설치하여 웹 브라우저 밖에서도 </a:t>
            </a:r>
            <a:r>
              <a:rPr lang="en-US" altLang="ko-KR" dirty="0"/>
              <a:t>JavaScript </a:t>
            </a:r>
            <a:r>
              <a:rPr lang="ko-KR" altLang="en-US" dirty="0"/>
              <a:t>코드를 실행할 수 있도록 개발</a:t>
            </a:r>
            <a:endParaRPr lang="en-US" altLang="ko-KR" dirty="0"/>
          </a:p>
          <a:p>
            <a:pPr lvl="2"/>
            <a:r>
              <a:rPr lang="en-US" altLang="ko-KR" dirty="0"/>
              <a:t>V8:</a:t>
            </a:r>
            <a:r>
              <a:rPr lang="ko-KR" altLang="en-US" dirty="0"/>
              <a:t> </a:t>
            </a:r>
            <a:r>
              <a:rPr lang="en-US" altLang="ko-KR" b="1" u="sng" dirty="0">
                <a:solidFill>
                  <a:srgbClr val="00B050"/>
                </a:solidFill>
              </a:rPr>
              <a:t>node.js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), Electron(</a:t>
            </a:r>
            <a:r>
              <a:rPr lang="ko-KR" altLang="en-US" dirty="0"/>
              <a:t>데스크톱 어플리케이션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JavaScript Core: React Native(iOS, Android </a:t>
            </a:r>
            <a:r>
              <a:rPr lang="ko-KR" altLang="en-US" dirty="0"/>
              <a:t>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5B667-76D3-4753-B0C0-628C57AB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879036-571C-44B9-9B31-F8090A31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F8B75-CACC-46C0-8C6D-E52C5ED2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4601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AD459-1D08-4314-B018-07CF72C1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3DEE4-730E-4BEE-8683-813A4A5D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Linux,</a:t>
            </a:r>
            <a:r>
              <a:rPr lang="ko-KR" altLang="en-US" dirty="0"/>
              <a:t> </a:t>
            </a:r>
            <a:r>
              <a:rPr lang="en-US" altLang="ko-KR" dirty="0"/>
              <a:t>macOS: Terminal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Windows: Ubuntu 18.04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다음 커맨드 입력</a:t>
            </a:r>
            <a:endParaRPr lang="en-US" altLang="ko-KR" dirty="0"/>
          </a:p>
          <a:p>
            <a:pPr lvl="2"/>
            <a:r>
              <a:rPr lang="pt-BR" altLang="ko-KR" dirty="0">
                <a:latin typeface="+mn-lt"/>
              </a:rPr>
              <a:t>curl -L https://raw.githubusercontent.com/tj/n/master/bin/n -o n</a:t>
            </a:r>
          </a:p>
          <a:p>
            <a:pPr lvl="1"/>
            <a:r>
              <a:rPr lang="ko-KR" altLang="en-US" dirty="0"/>
              <a:t>다음 커맨드 입력</a:t>
            </a:r>
            <a:endParaRPr lang="en-US" altLang="ko-KR" dirty="0"/>
          </a:p>
          <a:p>
            <a:pPr lvl="2"/>
            <a:r>
              <a:rPr lang="en-US" altLang="ko-KR" dirty="0" err="1">
                <a:latin typeface="+mn-lt"/>
              </a:rPr>
              <a:t>sudo</a:t>
            </a:r>
            <a:r>
              <a:rPr lang="en-US" altLang="ko-KR" dirty="0">
                <a:latin typeface="+mn-lt"/>
              </a:rPr>
              <a:t> bash n </a:t>
            </a:r>
            <a:r>
              <a:rPr lang="en-US" altLang="ko-KR" dirty="0" err="1">
                <a:latin typeface="+mn-lt"/>
              </a:rPr>
              <a:t>lts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/>
              <a:t>비밀번호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r>
              <a:rPr lang="en-US" altLang="ko-KR" dirty="0"/>
              <a:t>12.19.0 </a:t>
            </a:r>
            <a:r>
              <a:rPr lang="ko-KR" altLang="en-US" dirty="0"/>
              <a:t>버전이 설치됨</a:t>
            </a:r>
            <a:endParaRPr lang="en-US" altLang="ko-KR" dirty="0"/>
          </a:p>
          <a:p>
            <a:pPr lvl="1"/>
            <a:r>
              <a:rPr lang="ko-KR" altLang="en-US" dirty="0"/>
              <a:t>다음 커맨드 결과 버전 넘버가 잘 출력되는지 확인</a:t>
            </a:r>
            <a:endParaRPr lang="en-US" altLang="ko-KR" dirty="0"/>
          </a:p>
          <a:p>
            <a:pPr lvl="2"/>
            <a:r>
              <a:rPr lang="en-US" altLang="ko-KR" dirty="0">
                <a:latin typeface="+mn-lt"/>
              </a:rPr>
              <a:t>node --version</a:t>
            </a:r>
            <a:endParaRPr lang="ko-KR" altLang="en-US" dirty="0">
              <a:latin typeface="+mn-lt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141F3-4AE6-4B56-8FB2-01595E5B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2020-10-16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B1ABA-10AF-4A84-B231-7B1AB4B5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D66A9-C195-4EB3-96DC-9E0F0555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43CB5-6B53-884B-A1EB-A4BC5A77E6C0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02214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2885A2-1E9D-4905-AE50-0E04C9E9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실행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7D5F62B-A4E0-4384-85E1-78468548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네트워크를</a:t>
            </a:r>
            <a:r>
              <a:rPr lang="en-US" altLang="ko-KR" dirty="0"/>
              <a:t> CA </a:t>
            </a:r>
            <a:r>
              <a:rPr lang="ko-KR" altLang="en-US" dirty="0"/>
              <a:t>버전으로 다시 실행</a:t>
            </a:r>
            <a:endParaRPr lang="en-US" altLang="ko-KR" dirty="0"/>
          </a:p>
          <a:p>
            <a:pPr lvl="1"/>
            <a:r>
              <a:rPr lang="en-US" altLang="ko-KR" dirty="0"/>
              <a:t>./network.sh down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rm -rf orderer.example.com/ peer0.org1.example.com/ peer0.org2.example.com/</a:t>
            </a:r>
          </a:p>
          <a:p>
            <a:pPr lvl="1"/>
            <a:r>
              <a:rPr lang="en-US" altLang="ko-KR" dirty="0"/>
              <a:t>./network.sh up </a:t>
            </a:r>
            <a:r>
              <a:rPr lang="en-US" altLang="ko-KR" dirty="0" err="1"/>
              <a:t>createChannel</a:t>
            </a:r>
            <a:r>
              <a:rPr lang="en-US" altLang="ko-KR" dirty="0"/>
              <a:t> -c </a:t>
            </a:r>
            <a:r>
              <a:rPr lang="en-US" altLang="ko-KR" dirty="0" err="1"/>
              <a:t>mychannel</a:t>
            </a:r>
            <a:r>
              <a:rPr lang="en-US" altLang="ko-KR" dirty="0"/>
              <a:t> –ca</a:t>
            </a:r>
          </a:p>
          <a:p>
            <a:pPr lvl="1"/>
            <a:r>
              <a:rPr lang="en-US" altLang="ko-KR" dirty="0"/>
              <a:t>./network.sh </a:t>
            </a:r>
            <a:r>
              <a:rPr lang="en-US" altLang="ko-KR" dirty="0" err="1"/>
              <a:t>deployCC</a:t>
            </a:r>
            <a:r>
              <a:rPr lang="en-US" altLang="ko-KR" dirty="0"/>
              <a:t> -</a:t>
            </a:r>
            <a:r>
              <a:rPr lang="en-US" altLang="ko-KR" dirty="0" err="1"/>
              <a:t>ccn</a:t>
            </a:r>
            <a:r>
              <a:rPr lang="en-US" altLang="ko-KR" dirty="0"/>
              <a:t> basic -ccl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47783-4EE9-4E31-B0BD-688A52E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A54C-7A36-4F1B-B053-79EDC77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B8D4F-67C1-49CE-9C71-BE18982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09580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92885A2-1E9D-4905-AE50-0E04C9E9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실행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E7D5F62B-A4E0-4384-85E1-78468548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다음 폴더로 이동</a:t>
            </a:r>
            <a:endParaRPr lang="en-US" altLang="ko-KR" dirty="0"/>
          </a:p>
          <a:p>
            <a:pPr lvl="1"/>
            <a:r>
              <a:rPr lang="en-US" altLang="ko-KR" dirty="0"/>
              <a:t>asset-transfer-basic/application-</a:t>
            </a:r>
            <a:r>
              <a:rPr lang="en-US" altLang="ko-KR" dirty="0" err="1"/>
              <a:t>javascript</a:t>
            </a:r>
            <a:endParaRPr lang="en-US" altLang="ko-KR" dirty="0"/>
          </a:p>
          <a:p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커맨드 실행</a:t>
            </a:r>
            <a:endParaRPr lang="en-US" altLang="ko-KR" dirty="0"/>
          </a:p>
          <a:p>
            <a:pPr lvl="1"/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서버를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app.js</a:t>
            </a:r>
          </a:p>
          <a:p>
            <a:pPr lvl="1"/>
            <a:r>
              <a:rPr lang="ko-KR" altLang="en-US" dirty="0"/>
              <a:t>다음 </a:t>
            </a:r>
            <a:r>
              <a:rPr lang="ko-KR" altLang="en-US" dirty="0" err="1"/>
              <a:t>컨트랙들을</a:t>
            </a:r>
            <a:r>
              <a:rPr lang="ko-KR" altLang="en-US" dirty="0"/>
              <a:t> 정해진 순서대로 실행하고 자동으로 종료됨</a:t>
            </a:r>
            <a:endParaRPr lang="en-US" altLang="ko-KR" dirty="0"/>
          </a:p>
          <a:p>
            <a:pPr lvl="2"/>
            <a:r>
              <a:rPr lang="en-US" altLang="ko-KR" dirty="0" err="1"/>
              <a:t>InitLedger</a:t>
            </a:r>
            <a:endParaRPr lang="en-US" altLang="ko-KR" dirty="0"/>
          </a:p>
          <a:p>
            <a:pPr lvl="2"/>
            <a:r>
              <a:rPr lang="en-US" altLang="ko-KR" dirty="0" err="1"/>
              <a:t>GetAllAssets</a:t>
            </a:r>
            <a:endParaRPr lang="en-US" altLang="ko-KR" dirty="0"/>
          </a:p>
          <a:p>
            <a:pPr lvl="2"/>
            <a:r>
              <a:rPr lang="en-US" altLang="ko-KR" dirty="0" err="1"/>
              <a:t>CreateAsset</a:t>
            </a:r>
            <a:endParaRPr lang="en-US" altLang="ko-KR" dirty="0"/>
          </a:p>
          <a:p>
            <a:pPr lvl="2"/>
            <a:r>
              <a:rPr lang="en-US" altLang="ko-KR" dirty="0" err="1"/>
              <a:t>ReadAsset</a:t>
            </a:r>
            <a:endParaRPr lang="en-US" altLang="ko-KR" dirty="0"/>
          </a:p>
          <a:p>
            <a:pPr lvl="2"/>
            <a:r>
              <a:rPr lang="en-US" altLang="ko-KR" dirty="0" err="1"/>
              <a:t>AssetExists</a:t>
            </a:r>
            <a:endParaRPr lang="en-US" altLang="ko-KR" dirty="0"/>
          </a:p>
          <a:p>
            <a:pPr lvl="2"/>
            <a:r>
              <a:rPr lang="en-US" altLang="ko-KR" dirty="0" err="1"/>
              <a:t>UpdateAsset</a:t>
            </a:r>
            <a:endParaRPr lang="en-US" altLang="ko-KR" dirty="0"/>
          </a:p>
          <a:p>
            <a:pPr lvl="2"/>
            <a:r>
              <a:rPr lang="en-US" altLang="ko-KR" dirty="0" err="1"/>
              <a:t>TransferAsset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47783-4EE9-4E31-B0BD-688A52E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5A54C-7A36-4F1B-B053-79EDC77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B8D4F-67C1-49CE-9C71-BE18982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D805B4-AF84-455E-B3FD-D6B74B3E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38" y="2680578"/>
            <a:ext cx="7911924" cy="4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809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BE6B1-55FF-4CD9-ACE4-61E80C8E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62A87-C66F-4602-8777-49E7AD6F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Common</a:t>
            </a:r>
            <a:r>
              <a:rPr lang="ko-KR" altLang="en-US" dirty="0"/>
              <a:t> </a:t>
            </a:r>
            <a:r>
              <a:rPr lang="en-US" altLang="ko-KR" dirty="0"/>
              <a:t>Connection Profile</a:t>
            </a:r>
          </a:p>
          <a:p>
            <a:pPr lvl="1"/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가 필요로 하는 </a:t>
            </a:r>
            <a:r>
              <a:rPr lang="en-US" altLang="ko-KR" dirty="0"/>
              <a:t>Channel, Peer, </a:t>
            </a:r>
            <a:r>
              <a:rPr lang="en-US" altLang="ko-KR" dirty="0" err="1"/>
              <a:t>Orderer</a:t>
            </a:r>
            <a:r>
              <a:rPr lang="en-US" altLang="ko-KR" dirty="0"/>
              <a:t> </a:t>
            </a:r>
            <a:r>
              <a:rPr lang="ko-KR" altLang="en-US" dirty="0"/>
              <a:t>정보가 담김</a:t>
            </a:r>
            <a:endParaRPr lang="en-US" altLang="ko-KR" dirty="0"/>
          </a:p>
          <a:p>
            <a:pPr lvl="1"/>
            <a:r>
              <a:rPr lang="en-US" altLang="ko-KR" dirty="0"/>
              <a:t>test-network/organizations/</a:t>
            </a:r>
            <a:r>
              <a:rPr lang="en-US" altLang="ko-KR" dirty="0" err="1"/>
              <a:t>peerOrganizations</a:t>
            </a:r>
            <a:r>
              <a:rPr lang="en-US" altLang="ko-KR" dirty="0"/>
              <a:t>/org1.example.com/connection-org1.json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사용자 </a:t>
            </a:r>
            <a:r>
              <a:rPr lang="en-US" altLang="ko-KR" dirty="0"/>
              <a:t>Enroll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이 사용자를 이 </a:t>
            </a:r>
            <a:r>
              <a:rPr lang="en-US" altLang="ko-KR" dirty="0"/>
              <a:t>PC</a:t>
            </a:r>
            <a:r>
              <a:rPr lang="ko-KR" altLang="en-US" dirty="0"/>
              <a:t>에서 사용하겠습니다</a:t>
            </a:r>
            <a:r>
              <a:rPr lang="en-US" altLang="ko-KR" dirty="0"/>
              <a:t>.” </a:t>
            </a:r>
            <a:r>
              <a:rPr lang="ko-KR" altLang="en-US" dirty="0"/>
              <a:t>의미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End</a:t>
            </a:r>
            <a:r>
              <a:rPr lang="ko-KR" altLang="en-US" b="1" dirty="0"/>
              <a:t> </a:t>
            </a:r>
            <a:r>
              <a:rPr lang="en-US" altLang="ko-KR" b="1" dirty="0"/>
              <a:t>User </a:t>
            </a:r>
            <a:r>
              <a:rPr lang="en-US" altLang="ko-KR" dirty="0"/>
              <a:t>– </a:t>
            </a:r>
            <a:r>
              <a:rPr lang="ko-KR" altLang="en-US" dirty="0"/>
              <a:t>트랜잭션을 보내는 사람</a:t>
            </a:r>
            <a:endParaRPr lang="en-US" altLang="ko-KR" dirty="0"/>
          </a:p>
          <a:p>
            <a:pPr lvl="2"/>
            <a:r>
              <a:rPr lang="en-US" altLang="ko-KR" dirty="0"/>
              <a:t>CA</a:t>
            </a:r>
            <a:r>
              <a:rPr lang="ko-KR" altLang="en-US" dirty="0"/>
              <a:t>에 </a:t>
            </a:r>
            <a:r>
              <a:rPr lang="en-US" altLang="ko-KR" dirty="0"/>
              <a:t>register / enroll</a:t>
            </a:r>
            <a:r>
              <a:rPr lang="ko-KR" altLang="en-US" dirty="0"/>
              <a:t>을 통해 </a:t>
            </a:r>
            <a:r>
              <a:rPr lang="en-US" altLang="ko-KR" dirty="0"/>
              <a:t>Key</a:t>
            </a:r>
            <a:r>
              <a:rPr lang="ko-KR" altLang="en-US" dirty="0"/>
              <a:t> 를 받아야 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파일 또는 </a:t>
            </a:r>
            <a:r>
              <a:rPr lang="en-US" altLang="ko-KR" b="1" dirty="0">
                <a:sym typeface="Wingdings" panose="05000000000000000000" pitchFamily="2" charset="2"/>
              </a:rPr>
              <a:t>CouchDB</a:t>
            </a:r>
            <a:r>
              <a:rPr lang="ko-KR" altLang="en-US" dirty="0">
                <a:sym typeface="Wingdings" panose="05000000000000000000" pitchFamily="2" charset="2"/>
              </a:rPr>
              <a:t>에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b="1" dirty="0">
                <a:sym typeface="Wingdings" panose="05000000000000000000" pitchFamily="2" charset="2"/>
              </a:rPr>
              <a:t>Admin User </a:t>
            </a:r>
            <a:r>
              <a:rPr lang="en-US" altLang="ko-KR" dirty="0">
                <a:sym typeface="Wingdings" panose="05000000000000000000" pitchFamily="2" charset="2"/>
              </a:rPr>
              <a:t>– Fabric CA </a:t>
            </a:r>
            <a:r>
              <a:rPr lang="ko-KR" altLang="en-US" dirty="0">
                <a:sym typeface="Wingdings" panose="05000000000000000000" pitchFamily="2" charset="2"/>
              </a:rPr>
              <a:t>관리자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Fabric CA</a:t>
            </a:r>
            <a:r>
              <a:rPr lang="ko-KR" altLang="en-US" dirty="0">
                <a:sym typeface="Wingdings" panose="05000000000000000000" pitchFamily="2" charset="2"/>
              </a:rPr>
              <a:t>를 사용할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사용자 </a:t>
            </a:r>
            <a:r>
              <a:rPr lang="en-US" altLang="ko-KR" dirty="0">
                <a:sym typeface="Wingdings" panose="05000000000000000000" pitchFamily="2" charset="2"/>
              </a:rPr>
              <a:t>register / enroll</a:t>
            </a:r>
            <a:r>
              <a:rPr lang="ko-KR" altLang="en-US" dirty="0">
                <a:sym typeface="Wingdings" panose="05000000000000000000" pitchFamily="2" charset="2"/>
              </a:rPr>
              <a:t>을 하려면 </a:t>
            </a:r>
            <a:r>
              <a:rPr lang="en-US" altLang="ko-KR" dirty="0">
                <a:sym typeface="Wingdings" panose="05000000000000000000" pitchFamily="2" charset="2"/>
              </a:rPr>
              <a:t>Fabric CA</a:t>
            </a:r>
            <a:r>
              <a:rPr lang="ko-KR" altLang="en-US" dirty="0">
                <a:sym typeface="Wingdings" panose="05000000000000000000" pitchFamily="2" charset="2"/>
              </a:rPr>
              <a:t>의 관리자 키가 필요함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0E30E-BB3D-43E3-A218-DA84C4B1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BDA48-E412-4A09-AF3A-2EF876119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A309C-99F9-4237-8F77-0FA30F618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9819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8F00-3589-4721-8AB3-C7D36211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39486-F11C-409F-8610-509550D56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Fabric SDK</a:t>
            </a:r>
          </a:p>
          <a:p>
            <a:pPr lvl="1"/>
            <a:r>
              <a:rPr lang="en-US" altLang="ko-KR" dirty="0"/>
              <a:t>Gateway, Network, </a:t>
            </a:r>
            <a:r>
              <a:rPr lang="en-US" altLang="ko-KR" dirty="0" err="1"/>
              <a:t>Contrac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Gateway</a:t>
            </a:r>
          </a:p>
          <a:p>
            <a:pPr lvl="2"/>
            <a:r>
              <a:rPr lang="en-US" altLang="ko-KR" dirty="0"/>
              <a:t>Common Connection Profile</a:t>
            </a:r>
          </a:p>
          <a:p>
            <a:pPr lvl="2"/>
            <a:r>
              <a:rPr lang="en-US" altLang="ko-KR" dirty="0"/>
              <a:t>Identity (</a:t>
            </a:r>
            <a:r>
              <a:rPr lang="ko-KR" altLang="en-US" dirty="0"/>
              <a:t>사용자 별로 객체 필요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Network</a:t>
            </a:r>
          </a:p>
          <a:p>
            <a:pPr lvl="2"/>
            <a:r>
              <a:rPr lang="en-US" altLang="ko-KR" dirty="0"/>
              <a:t>Channel</a:t>
            </a:r>
          </a:p>
          <a:p>
            <a:pPr lvl="1"/>
            <a:r>
              <a:rPr lang="en-US" altLang="ko-KR" dirty="0"/>
              <a:t>Contract</a:t>
            </a:r>
          </a:p>
          <a:p>
            <a:pPr lvl="2"/>
            <a:r>
              <a:rPr lang="en-US" altLang="ko-KR" dirty="0" err="1"/>
              <a:t>submitTransaction</a:t>
            </a:r>
            <a:endParaRPr lang="en-US" altLang="ko-KR" dirty="0"/>
          </a:p>
          <a:p>
            <a:pPr lvl="2"/>
            <a:r>
              <a:rPr lang="en-US" altLang="ko-KR" dirty="0" err="1"/>
              <a:t>evaluateTransaction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0F925-35DB-47A4-A58B-ED3078EE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ko-KR"/>
              <a:t>2020-10-19</a:t>
            </a:r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D90F38-85C5-4CBE-8D65-4124C9A3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빅픽처랩</a:t>
            </a:r>
            <a:r>
              <a:rPr kumimoji="1" lang="en-US" altLang="ko-KR"/>
              <a:t>(</a:t>
            </a:r>
            <a:r>
              <a:rPr kumimoji="1" lang="ko-KR" altLang="en-US"/>
              <a:t>주</a:t>
            </a:r>
            <a:r>
              <a:rPr kumimoji="1" lang="en-US" altLang="ko-KR"/>
              <a:t>), </a:t>
            </a:r>
            <a:r>
              <a:rPr kumimoji="1" lang="ko-KR" altLang="en-US"/>
              <a:t>안휘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1757A9-986A-454F-90F6-BED56606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7312C-92EF-4044-B80D-4B720914BA0E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94D884-2BD1-40B4-9225-E4989DAF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09682"/>
            <a:ext cx="400105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4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5F76E-56F1-4A47-82AE-C9E8D7E4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블록체인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459B81-3E6B-4A30-BD37-980590610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부동산 계약서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1EB286-92BE-4BDC-8A4C-C65CE03B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2020-10-19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FC515C-5449-49BF-8C3F-E4475AAC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빅픽처랩</a:t>
            </a:r>
            <a:r>
              <a:rPr lang="en-US" altLang="ko-KR"/>
              <a:t>(</a:t>
            </a:r>
            <a:r>
              <a:rPr lang="ko-KR" altLang="en-US"/>
              <a:t>주</a:t>
            </a:r>
            <a:r>
              <a:rPr lang="en-US" altLang="ko-KR"/>
              <a:t>), </a:t>
            </a:r>
            <a:r>
              <a:rPr lang="ko-KR" altLang="en-US"/>
              <a:t>안휘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2125FE-3159-4662-AC5A-35A1CDE6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4D814-73B6-4203-948A-9E61CE91EB3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7B6CE0-931D-4981-9039-6C2408CCE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" y="1793416"/>
            <a:ext cx="7804702" cy="44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0311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2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2" id="{A8FB03ED-D58B-2947-AE14-9BC8072AC747}" vid="{244886F6-6141-534F-A688-029FB252BE3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MyTheme2</Template>
  <TotalTime>432</TotalTime>
  <Words>4563</Words>
  <Application>Microsoft Macintosh PowerPoint</Application>
  <PresentationFormat>화면 슬라이드 쇼(4:3)</PresentationFormat>
  <Paragraphs>1015</Paragraphs>
  <Slides>89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5" baseType="lpstr">
      <vt:lpstr>나눔바른고딕</vt:lpstr>
      <vt:lpstr>NanumBarunGothic</vt:lpstr>
      <vt:lpstr>나눔스퀘어 ExtraBold</vt:lpstr>
      <vt:lpstr>Calibri</vt:lpstr>
      <vt:lpstr>Arial</vt:lpstr>
      <vt:lpstr>MyTheme2</vt:lpstr>
      <vt:lpstr>하이퍼레저 패브릭 기반의 프라이빗 블록체인 개발 과정</vt:lpstr>
      <vt:lpstr>강사 소개</vt:lpstr>
      <vt:lpstr>전체 목차</vt:lpstr>
      <vt:lpstr>블록체인의 본질</vt:lpstr>
      <vt:lpstr>목차</vt:lpstr>
      <vt:lpstr>1. 소프트웨어 서비스의 실제</vt:lpstr>
      <vt:lpstr>1. 소프트웨어 서비스의 실제</vt:lpstr>
      <vt:lpstr>2. 블록체인 기술</vt:lpstr>
      <vt:lpstr>2. 블록체인 기술</vt:lpstr>
      <vt:lpstr>2. 블록체인 기술</vt:lpstr>
      <vt:lpstr>2. 블록체인 기술</vt:lpstr>
      <vt:lpstr>2. 블록체인 기술</vt:lpstr>
      <vt:lpstr>2. 블록체인 기술</vt:lpstr>
      <vt:lpstr>2. 블록체인 기술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3. 블록체인 기술의 구성요소</vt:lpstr>
      <vt:lpstr>4. 블록체인 기술의 장점</vt:lpstr>
      <vt:lpstr>5. 블록체인 기술의 한계</vt:lpstr>
      <vt:lpstr>프라이빗 블록체인의 현재</vt:lpstr>
      <vt:lpstr>목차</vt:lpstr>
      <vt:lpstr>1. 블록체인 기술의 비전</vt:lpstr>
      <vt:lpstr>1. 블록체인 기술의 비전</vt:lpstr>
      <vt:lpstr>1. 블록체인 기술의 비전</vt:lpstr>
      <vt:lpstr>2. 블록체인 기술의 현주소</vt:lpstr>
      <vt:lpstr>2. 블록체인 기술의 현주소</vt:lpstr>
      <vt:lpstr>2. 블록체인 기술의 현주소</vt:lpstr>
      <vt:lpstr>3. 탈중앙화 신원증명</vt:lpstr>
      <vt:lpstr>3. 탈중앙화 신원증명</vt:lpstr>
      <vt:lpstr>3. 탈중앙화 신원증명</vt:lpstr>
      <vt:lpstr>4. 지역화폐</vt:lpstr>
      <vt:lpstr>4. 지역화폐</vt:lpstr>
      <vt:lpstr>4. 지역화폐</vt:lpstr>
      <vt:lpstr>4. 지역화폐</vt:lpstr>
      <vt:lpstr>5. 중앙은행 발행 디지털 화폐</vt:lpstr>
      <vt:lpstr>5. 중앙은행 발행 디지털 화폐</vt:lpstr>
      <vt:lpstr>PowerPoint 프레젠테이션</vt:lpstr>
      <vt:lpstr>하이퍼레저 패브릭을 구성하는 기술들</vt:lpstr>
      <vt:lpstr>목차</vt:lpstr>
      <vt:lpstr>1. 하이퍼레저</vt:lpstr>
      <vt:lpstr>2. 하이퍼레저 패브릭</vt:lpstr>
      <vt:lpstr>2. 하이퍼레저 패브릭</vt:lpstr>
      <vt:lpstr>2. 하이퍼레저 패브릭</vt:lpstr>
      <vt:lpstr>3. 하이퍼레저 패브릭 구조</vt:lpstr>
      <vt:lpstr>3. 하이퍼레저 패브릭 구조</vt:lpstr>
      <vt:lpstr>3. 하이퍼레저 패브릭 구조</vt:lpstr>
      <vt:lpstr>3. 하이퍼레저 패브릭 구조</vt:lpstr>
      <vt:lpstr>4. 하이퍼레저 패브릭을 구성하는 기술들</vt:lpstr>
      <vt:lpstr>4. 하이퍼레저 패브릭을 구성하는 기술들</vt:lpstr>
      <vt:lpstr>하이퍼레저 패브릭 구동 실습</vt:lpstr>
      <vt:lpstr>실습 목차</vt:lpstr>
      <vt:lpstr>실행 환경 구성</vt:lpstr>
      <vt:lpstr>WSL 2 설치</vt:lpstr>
      <vt:lpstr>WSL 2 설치</vt:lpstr>
      <vt:lpstr>WSL 2 설치</vt:lpstr>
      <vt:lpstr>WSL 2 설치</vt:lpstr>
      <vt:lpstr>Visual Studio Code 설치</vt:lpstr>
      <vt:lpstr>개발 환경 설치</vt:lpstr>
      <vt:lpstr>Visual Studio Code 설치</vt:lpstr>
      <vt:lpstr>Visual Studio Code 설치</vt:lpstr>
      <vt:lpstr>docker, docker-compose 설치</vt:lpstr>
      <vt:lpstr>하이퍼레저 패브릭 설치</vt:lpstr>
      <vt:lpstr>하이퍼레저 패브릭 설치</vt:lpstr>
      <vt:lpstr>test-network 실행</vt:lpstr>
      <vt:lpstr>test-network 실행</vt:lpstr>
      <vt:lpstr>test-network 실행</vt:lpstr>
      <vt:lpstr>test-network 실행</vt:lpstr>
      <vt:lpstr>하이퍼레저 패브릭 실행</vt:lpstr>
      <vt:lpstr>채널 생성</vt:lpstr>
      <vt:lpstr>채널 생성</vt:lpstr>
      <vt:lpstr>채널 생성</vt:lpstr>
      <vt:lpstr>채널 생성</vt:lpstr>
      <vt:lpstr>체인코드 패키징 및 배포</vt:lpstr>
      <vt:lpstr>체인코드 패키징 및 배포</vt:lpstr>
      <vt:lpstr>체인코드 패키징 및 배포</vt:lpstr>
      <vt:lpstr>체인코드 패키징 및 배포</vt:lpstr>
      <vt:lpstr>하이퍼레저 패브릭 Client Server 실행</vt:lpstr>
      <vt:lpstr>node.js 설치</vt:lpstr>
      <vt:lpstr>node.js 설치</vt:lpstr>
      <vt:lpstr>Client Server 실행</vt:lpstr>
      <vt:lpstr>Client Server 실행</vt:lpstr>
      <vt:lpstr>Client Server 실행</vt:lpstr>
      <vt:lpstr>Client Server 실행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블록체인의 본질</dc:title>
  <dc:creator>Hwi Ahn</dc:creator>
  <cp:lastModifiedBy>Hwi Ahn</cp:lastModifiedBy>
  <cp:revision>165</cp:revision>
  <dcterms:created xsi:type="dcterms:W3CDTF">2020-10-15T14:20:08Z</dcterms:created>
  <dcterms:modified xsi:type="dcterms:W3CDTF">2020-10-18T13:37:35Z</dcterms:modified>
</cp:coreProperties>
</file>